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311" r:id="rId2"/>
    <p:sldId id="278" r:id="rId3"/>
    <p:sldId id="427" r:id="rId4"/>
    <p:sldId id="429" r:id="rId5"/>
    <p:sldId id="430" r:id="rId6"/>
    <p:sldId id="428" r:id="rId7"/>
    <p:sldId id="431" r:id="rId8"/>
    <p:sldId id="432" r:id="rId9"/>
    <p:sldId id="433" r:id="rId10"/>
    <p:sldId id="434" r:id="rId11"/>
    <p:sldId id="435" r:id="rId12"/>
    <p:sldId id="436" r:id="rId13"/>
    <p:sldId id="437" r:id="rId14"/>
    <p:sldId id="438" r:id="rId15"/>
    <p:sldId id="439" r:id="rId16"/>
    <p:sldId id="440" r:id="rId17"/>
    <p:sldId id="441" r:id="rId18"/>
    <p:sldId id="442" r:id="rId19"/>
    <p:sldId id="443" r:id="rId20"/>
  </p:sldIdLst>
  <p:sldSz cx="6858000" cy="9906000" type="A4"/>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3" userDrawn="1">
          <p15:clr>
            <a:srgbClr val="A4A3A4"/>
          </p15:clr>
        </p15:guide>
        <p15:guide id="2"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Yang" initials="CY" lastIdx="2" clrIdx="0">
    <p:extLst>
      <p:ext uri="{19B8F6BF-5375-455C-9EA6-DF929625EA0E}">
        <p15:presenceInfo xmlns:p15="http://schemas.microsoft.com/office/powerpoint/2012/main" userId="30b0d384ee2c04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8" autoAdjust="0"/>
    <p:restoredTop sz="95847" autoAdjust="0"/>
  </p:normalViewPr>
  <p:slideViewPr>
    <p:cSldViewPr snapToGrid="0" showGuides="1">
      <p:cViewPr varScale="1">
        <p:scale>
          <a:sx n="69" d="100"/>
          <a:sy n="69" d="100"/>
        </p:scale>
        <p:origin x="2150" y="67"/>
      </p:cViewPr>
      <p:guideLst>
        <p:guide orient="horz" pos="3143"/>
        <p:guide pos="2160"/>
      </p:guideLst>
    </p:cSldViewPr>
  </p:slideViewPr>
  <p:notesTextViewPr>
    <p:cViewPr>
      <p:scale>
        <a:sx n="1" d="1"/>
        <a:sy n="1" d="1"/>
      </p:scale>
      <p:origin x="0" y="0"/>
    </p:cViewPr>
  </p:notesTextViewPr>
  <p:sorterViewPr>
    <p:cViewPr>
      <p:scale>
        <a:sx n="100" d="100"/>
        <a:sy n="100" d="100"/>
      </p:scale>
      <p:origin x="0" y="-320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FBF34F-10D4-482E-9FA7-B3F69E272A1B}" type="datetimeFigureOut">
              <a:rPr lang="zh-CN" altLang="en-US" smtClean="0"/>
              <a:t>2020/10/28</a:t>
            </a:fld>
            <a:endParaRPr lang="zh-CN" altLang="en-US"/>
          </a:p>
        </p:txBody>
      </p:sp>
      <p:sp>
        <p:nvSpPr>
          <p:cNvPr id="4" name="幻灯片图像占位符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509E0-6740-4B1B-9210-97FB4EEFC290}" type="slidenum">
              <a:rPr lang="zh-CN" altLang="en-US" smtClean="0"/>
              <a:t>‹#›</a:t>
            </a:fld>
            <a:endParaRPr lang="zh-CN" altLang="en-US"/>
          </a:p>
        </p:txBody>
      </p:sp>
    </p:spTree>
    <p:extLst>
      <p:ext uri="{BB962C8B-B14F-4D97-AF65-F5344CB8AC3E}">
        <p14:creationId xmlns:p14="http://schemas.microsoft.com/office/powerpoint/2010/main" val="4135259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7509E0-6740-4B1B-9210-97FB4EEFC29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55728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pple-system-font"/>
              </a:rPr>
              <a:t>厚壁菌门的梭菌属等与认知能力，以及与言语和学习记忆相关的左海马体体积呈正相关性，而拟杆菌门的脆弱拟杆菌、粪拟杆菌和变形菌门的梭状芽孢杆菌属、产气克雷伯菌等与记忆能力和左海马体体积及与工作记忆相关的右右额下眼眶体积呈负相关。除了微生物组成外，一些与芳香族氨基酸（</a:t>
            </a:r>
            <a:r>
              <a:rPr lang="en-US" altLang="zh-CN" b="0" i="0" dirty="0">
                <a:solidFill>
                  <a:srgbClr val="333333"/>
                </a:solidFill>
                <a:effectLst/>
                <a:latin typeface="-apple-system-font"/>
              </a:rPr>
              <a:t>AAA</a:t>
            </a:r>
            <a:r>
              <a:rPr lang="zh-CN" altLang="en-US" b="0" i="0" dirty="0">
                <a:solidFill>
                  <a:srgbClr val="333333"/>
                </a:solidFill>
                <a:effectLst/>
                <a:latin typeface="-apple-system-font"/>
              </a:rPr>
              <a:t>）代谢和一碳代谢等相关的菌群产生的化合物，例如核黄素、叶酸、维生素</a:t>
            </a:r>
            <a:r>
              <a:rPr lang="en-US" altLang="zh-CN" b="0" i="0" dirty="0">
                <a:solidFill>
                  <a:srgbClr val="333333"/>
                </a:solidFill>
                <a:effectLst/>
                <a:latin typeface="-apple-system-font"/>
              </a:rPr>
              <a:t>B12</a:t>
            </a:r>
            <a:r>
              <a:rPr lang="zh-CN" altLang="en-US" b="0" i="0" dirty="0">
                <a:solidFill>
                  <a:srgbClr val="333333"/>
                </a:solidFill>
                <a:effectLst/>
                <a:latin typeface="-apple-system-font"/>
              </a:rPr>
              <a:t>等也与记忆相关。</a:t>
            </a:r>
            <a:endParaRPr lang="zh-CN" altLang="en-US" dirty="0"/>
          </a:p>
        </p:txBody>
      </p:sp>
      <p:sp>
        <p:nvSpPr>
          <p:cNvPr id="4" name="灯片编号占位符 3"/>
          <p:cNvSpPr>
            <a:spLocks noGrp="1"/>
          </p:cNvSpPr>
          <p:nvPr>
            <p:ph type="sldNum" sz="quarter" idx="5"/>
          </p:nvPr>
        </p:nvSpPr>
        <p:spPr/>
        <p:txBody>
          <a:bodyPr/>
          <a:lstStyle/>
          <a:p>
            <a:fld id="{4D7509E0-6740-4B1B-9210-97FB4EEFC290}" type="slidenum">
              <a:rPr lang="zh-CN" altLang="en-US" smtClean="0"/>
              <a:t>12</a:t>
            </a:fld>
            <a:endParaRPr lang="zh-CN" altLang="en-US"/>
          </a:p>
        </p:txBody>
      </p:sp>
    </p:spTree>
    <p:extLst>
      <p:ext uri="{BB962C8B-B14F-4D97-AF65-F5344CB8AC3E}">
        <p14:creationId xmlns:p14="http://schemas.microsoft.com/office/powerpoint/2010/main" val="3121351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pple-system-font"/>
              </a:rPr>
              <a:t>厚壁菌门的梭菌属等与认知能力，以及与言语和学习记忆相关的左海马体体积呈正相关性，而拟杆菌门的脆弱拟杆菌、粪拟杆菌和变形菌门的梭状芽孢杆菌属、产气克雷伯菌等与记忆能力和左海马体体积及与工作记忆相关的右右额下眼眶体积呈负相关。除了微生物组成外，一些与芳香族氨基酸（</a:t>
            </a:r>
            <a:r>
              <a:rPr lang="en-US" altLang="zh-CN" b="0" i="0" dirty="0">
                <a:solidFill>
                  <a:srgbClr val="333333"/>
                </a:solidFill>
                <a:effectLst/>
                <a:latin typeface="-apple-system-font"/>
              </a:rPr>
              <a:t>AAA</a:t>
            </a:r>
            <a:r>
              <a:rPr lang="zh-CN" altLang="en-US" b="0" i="0" dirty="0">
                <a:solidFill>
                  <a:srgbClr val="333333"/>
                </a:solidFill>
                <a:effectLst/>
                <a:latin typeface="-apple-system-font"/>
              </a:rPr>
              <a:t>）代谢和一碳代谢等相关的菌群产生的化合物，例如核黄素、叶酸、维生素</a:t>
            </a:r>
            <a:r>
              <a:rPr lang="en-US" altLang="zh-CN" b="0" i="0" dirty="0">
                <a:solidFill>
                  <a:srgbClr val="333333"/>
                </a:solidFill>
                <a:effectLst/>
                <a:latin typeface="-apple-system-font"/>
              </a:rPr>
              <a:t>B12</a:t>
            </a:r>
            <a:r>
              <a:rPr lang="zh-CN" altLang="en-US" b="0" i="0" dirty="0">
                <a:solidFill>
                  <a:srgbClr val="333333"/>
                </a:solidFill>
                <a:effectLst/>
                <a:latin typeface="-apple-system-font"/>
              </a:rPr>
              <a:t>等也与记忆相关。</a:t>
            </a:r>
            <a:endParaRPr lang="zh-CN" altLang="en-US" dirty="0"/>
          </a:p>
        </p:txBody>
      </p:sp>
      <p:sp>
        <p:nvSpPr>
          <p:cNvPr id="4" name="灯片编号占位符 3"/>
          <p:cNvSpPr>
            <a:spLocks noGrp="1"/>
          </p:cNvSpPr>
          <p:nvPr>
            <p:ph type="sldNum" sz="quarter" idx="5"/>
          </p:nvPr>
        </p:nvSpPr>
        <p:spPr/>
        <p:txBody>
          <a:bodyPr/>
          <a:lstStyle/>
          <a:p>
            <a:fld id="{4D7509E0-6740-4B1B-9210-97FB4EEFC290}" type="slidenum">
              <a:rPr lang="zh-CN" altLang="en-US" smtClean="0"/>
              <a:t>13</a:t>
            </a:fld>
            <a:endParaRPr lang="zh-CN" altLang="en-US"/>
          </a:p>
        </p:txBody>
      </p:sp>
    </p:spTree>
    <p:extLst>
      <p:ext uri="{BB962C8B-B14F-4D97-AF65-F5344CB8AC3E}">
        <p14:creationId xmlns:p14="http://schemas.microsoft.com/office/powerpoint/2010/main" val="3530156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pple-system-font"/>
              </a:rPr>
              <a:t>厚壁菌门的梭菌属等与认知能力，以及与言语和学习记忆相关的左海马体体积呈正相关性，而拟杆菌门的脆弱拟杆菌、粪拟杆菌和变形菌门的梭状芽孢杆菌属、产气克雷伯菌等与记忆能力和左海马体体积及与工作记忆相关的右右额下眼眶体积呈负相关。除了微生物组成外，一些与芳香族氨基酸（</a:t>
            </a:r>
            <a:r>
              <a:rPr lang="en-US" altLang="zh-CN" b="0" i="0" dirty="0">
                <a:solidFill>
                  <a:srgbClr val="333333"/>
                </a:solidFill>
                <a:effectLst/>
                <a:latin typeface="-apple-system-font"/>
              </a:rPr>
              <a:t>AAA</a:t>
            </a:r>
            <a:r>
              <a:rPr lang="zh-CN" altLang="en-US" b="0" i="0" dirty="0">
                <a:solidFill>
                  <a:srgbClr val="333333"/>
                </a:solidFill>
                <a:effectLst/>
                <a:latin typeface="-apple-system-font"/>
              </a:rPr>
              <a:t>）代谢和一碳代谢等相关的菌群产生的化合物，例如核黄素、叶酸、维生素</a:t>
            </a:r>
            <a:r>
              <a:rPr lang="en-US" altLang="zh-CN" b="0" i="0" dirty="0">
                <a:solidFill>
                  <a:srgbClr val="333333"/>
                </a:solidFill>
                <a:effectLst/>
                <a:latin typeface="-apple-system-font"/>
              </a:rPr>
              <a:t>B12</a:t>
            </a:r>
            <a:r>
              <a:rPr lang="zh-CN" altLang="en-US" b="0" i="0" dirty="0">
                <a:solidFill>
                  <a:srgbClr val="333333"/>
                </a:solidFill>
                <a:effectLst/>
                <a:latin typeface="-apple-system-font"/>
              </a:rPr>
              <a:t>等也与记忆相关。</a:t>
            </a:r>
            <a:endParaRPr lang="zh-CN" altLang="en-US" dirty="0"/>
          </a:p>
        </p:txBody>
      </p:sp>
      <p:sp>
        <p:nvSpPr>
          <p:cNvPr id="4" name="灯片编号占位符 3"/>
          <p:cNvSpPr>
            <a:spLocks noGrp="1"/>
          </p:cNvSpPr>
          <p:nvPr>
            <p:ph type="sldNum" sz="quarter" idx="5"/>
          </p:nvPr>
        </p:nvSpPr>
        <p:spPr/>
        <p:txBody>
          <a:bodyPr/>
          <a:lstStyle/>
          <a:p>
            <a:fld id="{4D7509E0-6740-4B1B-9210-97FB4EEFC290}" type="slidenum">
              <a:rPr lang="zh-CN" altLang="en-US" smtClean="0"/>
              <a:t>14</a:t>
            </a:fld>
            <a:endParaRPr lang="zh-CN" altLang="en-US"/>
          </a:p>
        </p:txBody>
      </p:sp>
    </p:spTree>
    <p:extLst>
      <p:ext uri="{BB962C8B-B14F-4D97-AF65-F5344CB8AC3E}">
        <p14:creationId xmlns:p14="http://schemas.microsoft.com/office/powerpoint/2010/main" val="2820273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pple-system-font"/>
              </a:rPr>
              <a:t>厚壁菌门的梭菌属等与认知能力，以及与言语和学习记忆相关的左海马体体积呈正相关性，而拟杆菌门的脆弱拟杆菌、粪拟杆菌和变形菌门的梭状芽孢杆菌属、产气克雷伯菌等与记忆能力和左海马体体积及与工作记忆相关的右右额下眼眶体积呈负相关。除了微生物组成外，一些与芳香族氨基酸（</a:t>
            </a:r>
            <a:r>
              <a:rPr lang="en-US" altLang="zh-CN" b="0" i="0" dirty="0">
                <a:solidFill>
                  <a:srgbClr val="333333"/>
                </a:solidFill>
                <a:effectLst/>
                <a:latin typeface="-apple-system-font"/>
              </a:rPr>
              <a:t>AAA</a:t>
            </a:r>
            <a:r>
              <a:rPr lang="zh-CN" altLang="en-US" b="0" i="0" dirty="0">
                <a:solidFill>
                  <a:srgbClr val="333333"/>
                </a:solidFill>
                <a:effectLst/>
                <a:latin typeface="-apple-system-font"/>
              </a:rPr>
              <a:t>）代谢和一碳代谢等相关的菌群产生的化合物，例如核黄素、叶酸、维生素</a:t>
            </a:r>
            <a:r>
              <a:rPr lang="en-US" altLang="zh-CN" b="0" i="0" dirty="0">
                <a:solidFill>
                  <a:srgbClr val="333333"/>
                </a:solidFill>
                <a:effectLst/>
                <a:latin typeface="-apple-system-font"/>
              </a:rPr>
              <a:t>B12</a:t>
            </a:r>
            <a:r>
              <a:rPr lang="zh-CN" altLang="en-US" b="0" i="0" dirty="0">
                <a:solidFill>
                  <a:srgbClr val="333333"/>
                </a:solidFill>
                <a:effectLst/>
                <a:latin typeface="-apple-system-font"/>
              </a:rPr>
              <a:t>等也与记忆相关。</a:t>
            </a:r>
            <a:endParaRPr lang="zh-CN" altLang="en-US" dirty="0"/>
          </a:p>
        </p:txBody>
      </p:sp>
      <p:sp>
        <p:nvSpPr>
          <p:cNvPr id="4" name="灯片编号占位符 3"/>
          <p:cNvSpPr>
            <a:spLocks noGrp="1"/>
          </p:cNvSpPr>
          <p:nvPr>
            <p:ph type="sldNum" sz="quarter" idx="5"/>
          </p:nvPr>
        </p:nvSpPr>
        <p:spPr/>
        <p:txBody>
          <a:bodyPr/>
          <a:lstStyle/>
          <a:p>
            <a:fld id="{4D7509E0-6740-4B1B-9210-97FB4EEFC290}" type="slidenum">
              <a:rPr lang="zh-CN" altLang="en-US" smtClean="0"/>
              <a:t>15</a:t>
            </a:fld>
            <a:endParaRPr lang="zh-CN" altLang="en-US"/>
          </a:p>
        </p:txBody>
      </p:sp>
    </p:spTree>
    <p:extLst>
      <p:ext uri="{BB962C8B-B14F-4D97-AF65-F5344CB8AC3E}">
        <p14:creationId xmlns:p14="http://schemas.microsoft.com/office/powerpoint/2010/main" val="1773538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pple-system-font"/>
              </a:rPr>
              <a:t>厚壁菌门的梭菌属等与认知能力，以及与言语和学习记忆相关的左海马体体积呈正相关性，而拟杆菌门的脆弱拟杆菌、粪拟杆菌和变形菌门的梭状芽孢杆菌属、产气克雷伯菌等与记忆能力和左海马体体积及与工作记忆相关的右右额下眼眶体积呈负相关。除了微生物组成外，一些与芳香族氨基酸（</a:t>
            </a:r>
            <a:r>
              <a:rPr lang="en-US" altLang="zh-CN" b="0" i="0" dirty="0">
                <a:solidFill>
                  <a:srgbClr val="333333"/>
                </a:solidFill>
                <a:effectLst/>
                <a:latin typeface="-apple-system-font"/>
              </a:rPr>
              <a:t>AAA</a:t>
            </a:r>
            <a:r>
              <a:rPr lang="zh-CN" altLang="en-US" b="0" i="0" dirty="0">
                <a:solidFill>
                  <a:srgbClr val="333333"/>
                </a:solidFill>
                <a:effectLst/>
                <a:latin typeface="-apple-system-font"/>
              </a:rPr>
              <a:t>）代谢和一碳代谢等相关的菌群产生的化合物，例如核黄素、叶酸、维生素</a:t>
            </a:r>
            <a:r>
              <a:rPr lang="en-US" altLang="zh-CN" b="0" i="0" dirty="0">
                <a:solidFill>
                  <a:srgbClr val="333333"/>
                </a:solidFill>
                <a:effectLst/>
                <a:latin typeface="-apple-system-font"/>
              </a:rPr>
              <a:t>B12</a:t>
            </a:r>
            <a:r>
              <a:rPr lang="zh-CN" altLang="en-US" b="0" i="0" dirty="0">
                <a:solidFill>
                  <a:srgbClr val="333333"/>
                </a:solidFill>
                <a:effectLst/>
                <a:latin typeface="-apple-system-font"/>
              </a:rPr>
              <a:t>等也与记忆相关。</a:t>
            </a:r>
            <a:endParaRPr lang="zh-CN" altLang="en-US" dirty="0"/>
          </a:p>
        </p:txBody>
      </p:sp>
      <p:sp>
        <p:nvSpPr>
          <p:cNvPr id="4" name="灯片编号占位符 3"/>
          <p:cNvSpPr>
            <a:spLocks noGrp="1"/>
          </p:cNvSpPr>
          <p:nvPr>
            <p:ph type="sldNum" sz="quarter" idx="5"/>
          </p:nvPr>
        </p:nvSpPr>
        <p:spPr/>
        <p:txBody>
          <a:bodyPr/>
          <a:lstStyle/>
          <a:p>
            <a:fld id="{4D7509E0-6740-4B1B-9210-97FB4EEFC290}" type="slidenum">
              <a:rPr lang="zh-CN" altLang="en-US" smtClean="0"/>
              <a:t>16</a:t>
            </a:fld>
            <a:endParaRPr lang="zh-CN" altLang="en-US"/>
          </a:p>
        </p:txBody>
      </p:sp>
    </p:spTree>
    <p:extLst>
      <p:ext uri="{BB962C8B-B14F-4D97-AF65-F5344CB8AC3E}">
        <p14:creationId xmlns:p14="http://schemas.microsoft.com/office/powerpoint/2010/main" val="2586011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pple-system-font"/>
              </a:rPr>
              <a:t>厚壁菌门的梭菌属等与认知能力，以及与言语和学习记忆相关的左海马体体积呈正相关性，而拟杆菌门的脆弱拟杆菌、粪拟杆菌和变形菌门的梭状芽孢杆菌属、产气克雷伯菌等与记忆能力和左海马体体积及与工作记忆相关的右右额下眼眶体积呈负相关。除了微生物组成外，一些与芳香族氨基酸（</a:t>
            </a:r>
            <a:r>
              <a:rPr lang="en-US" altLang="zh-CN" b="0" i="0" dirty="0">
                <a:solidFill>
                  <a:srgbClr val="333333"/>
                </a:solidFill>
                <a:effectLst/>
                <a:latin typeface="-apple-system-font"/>
              </a:rPr>
              <a:t>AAA</a:t>
            </a:r>
            <a:r>
              <a:rPr lang="zh-CN" altLang="en-US" b="0" i="0" dirty="0">
                <a:solidFill>
                  <a:srgbClr val="333333"/>
                </a:solidFill>
                <a:effectLst/>
                <a:latin typeface="-apple-system-font"/>
              </a:rPr>
              <a:t>）代谢和一碳代谢等相关的菌群产生的化合物，例如核黄素、叶酸、维生素</a:t>
            </a:r>
            <a:r>
              <a:rPr lang="en-US" altLang="zh-CN" b="0" i="0" dirty="0">
                <a:solidFill>
                  <a:srgbClr val="333333"/>
                </a:solidFill>
                <a:effectLst/>
                <a:latin typeface="-apple-system-font"/>
              </a:rPr>
              <a:t>B12</a:t>
            </a:r>
            <a:r>
              <a:rPr lang="zh-CN" altLang="en-US" b="0" i="0" dirty="0">
                <a:solidFill>
                  <a:srgbClr val="333333"/>
                </a:solidFill>
                <a:effectLst/>
                <a:latin typeface="-apple-system-font"/>
              </a:rPr>
              <a:t>等也与记忆相关。</a:t>
            </a:r>
            <a:endParaRPr lang="zh-CN" altLang="en-US" dirty="0"/>
          </a:p>
        </p:txBody>
      </p:sp>
      <p:sp>
        <p:nvSpPr>
          <p:cNvPr id="4" name="灯片编号占位符 3"/>
          <p:cNvSpPr>
            <a:spLocks noGrp="1"/>
          </p:cNvSpPr>
          <p:nvPr>
            <p:ph type="sldNum" sz="quarter" idx="5"/>
          </p:nvPr>
        </p:nvSpPr>
        <p:spPr/>
        <p:txBody>
          <a:bodyPr/>
          <a:lstStyle/>
          <a:p>
            <a:fld id="{4D7509E0-6740-4B1B-9210-97FB4EEFC290}" type="slidenum">
              <a:rPr lang="zh-CN" altLang="en-US" smtClean="0"/>
              <a:t>17</a:t>
            </a:fld>
            <a:endParaRPr lang="zh-CN" altLang="en-US"/>
          </a:p>
        </p:txBody>
      </p:sp>
    </p:spTree>
    <p:extLst>
      <p:ext uri="{BB962C8B-B14F-4D97-AF65-F5344CB8AC3E}">
        <p14:creationId xmlns:p14="http://schemas.microsoft.com/office/powerpoint/2010/main" val="462908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pple-system-font"/>
              </a:rPr>
              <a:t>厚壁菌门的梭菌属等与认知能力，以及与言语和学习记忆相关的左海马体体积呈正相关性，而拟杆菌门的脆弱拟杆菌、粪拟杆菌和变形菌门的梭状芽孢杆菌属、产气克雷伯菌等与记忆能力和左海马体体积及与工作记忆相关的右右额下眼眶体积呈负相关。除了微生物组成外，一些与芳香族氨基酸（</a:t>
            </a:r>
            <a:r>
              <a:rPr lang="en-US" altLang="zh-CN" b="0" i="0" dirty="0">
                <a:solidFill>
                  <a:srgbClr val="333333"/>
                </a:solidFill>
                <a:effectLst/>
                <a:latin typeface="-apple-system-font"/>
              </a:rPr>
              <a:t>AAA</a:t>
            </a:r>
            <a:r>
              <a:rPr lang="zh-CN" altLang="en-US" b="0" i="0" dirty="0">
                <a:solidFill>
                  <a:srgbClr val="333333"/>
                </a:solidFill>
                <a:effectLst/>
                <a:latin typeface="-apple-system-font"/>
              </a:rPr>
              <a:t>）代谢和一碳代谢等相关的菌群产生的化合物，例如核黄素、叶酸、维生素</a:t>
            </a:r>
            <a:r>
              <a:rPr lang="en-US" altLang="zh-CN" b="0" i="0" dirty="0">
                <a:solidFill>
                  <a:srgbClr val="333333"/>
                </a:solidFill>
                <a:effectLst/>
                <a:latin typeface="-apple-system-font"/>
              </a:rPr>
              <a:t>B12</a:t>
            </a:r>
            <a:r>
              <a:rPr lang="zh-CN" altLang="en-US" b="0" i="0" dirty="0">
                <a:solidFill>
                  <a:srgbClr val="333333"/>
                </a:solidFill>
                <a:effectLst/>
                <a:latin typeface="-apple-system-font"/>
              </a:rPr>
              <a:t>等也与记忆相关。</a:t>
            </a:r>
            <a:endParaRPr lang="zh-CN" altLang="en-US" dirty="0"/>
          </a:p>
        </p:txBody>
      </p:sp>
      <p:sp>
        <p:nvSpPr>
          <p:cNvPr id="4" name="灯片编号占位符 3"/>
          <p:cNvSpPr>
            <a:spLocks noGrp="1"/>
          </p:cNvSpPr>
          <p:nvPr>
            <p:ph type="sldNum" sz="quarter" idx="5"/>
          </p:nvPr>
        </p:nvSpPr>
        <p:spPr/>
        <p:txBody>
          <a:bodyPr/>
          <a:lstStyle/>
          <a:p>
            <a:fld id="{4D7509E0-6740-4B1B-9210-97FB4EEFC290}" type="slidenum">
              <a:rPr lang="zh-CN" altLang="en-US" smtClean="0"/>
              <a:t>18</a:t>
            </a:fld>
            <a:endParaRPr lang="zh-CN" altLang="en-US"/>
          </a:p>
        </p:txBody>
      </p:sp>
    </p:spTree>
    <p:extLst>
      <p:ext uri="{BB962C8B-B14F-4D97-AF65-F5344CB8AC3E}">
        <p14:creationId xmlns:p14="http://schemas.microsoft.com/office/powerpoint/2010/main" val="2825355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pple-system-font"/>
              </a:rPr>
              <a:t>厚壁菌门的梭菌属等与认知能力，以及与言语和学习记忆相关的左海马体体积呈正相关性，而拟杆菌门的脆弱拟杆菌、粪拟杆菌和变形菌门的梭状芽孢杆菌属、产气克雷伯菌等与记忆能力和左海马体体积及与工作记忆相关的右右额下眼眶体积呈负相关。除了微生物组成外，一些与芳香族氨基酸（</a:t>
            </a:r>
            <a:r>
              <a:rPr lang="en-US" altLang="zh-CN" b="0" i="0" dirty="0">
                <a:solidFill>
                  <a:srgbClr val="333333"/>
                </a:solidFill>
                <a:effectLst/>
                <a:latin typeface="-apple-system-font"/>
              </a:rPr>
              <a:t>AAA</a:t>
            </a:r>
            <a:r>
              <a:rPr lang="zh-CN" altLang="en-US" b="0" i="0" dirty="0">
                <a:solidFill>
                  <a:srgbClr val="333333"/>
                </a:solidFill>
                <a:effectLst/>
                <a:latin typeface="-apple-system-font"/>
              </a:rPr>
              <a:t>）代谢和一碳代谢等相关的菌群产生的化合物，例如核黄素、叶酸、维生素</a:t>
            </a:r>
            <a:r>
              <a:rPr lang="en-US" altLang="zh-CN" b="0" i="0" dirty="0">
                <a:solidFill>
                  <a:srgbClr val="333333"/>
                </a:solidFill>
                <a:effectLst/>
                <a:latin typeface="-apple-system-font"/>
              </a:rPr>
              <a:t>B12</a:t>
            </a:r>
            <a:r>
              <a:rPr lang="zh-CN" altLang="en-US" b="0" i="0" dirty="0">
                <a:solidFill>
                  <a:srgbClr val="333333"/>
                </a:solidFill>
                <a:effectLst/>
                <a:latin typeface="-apple-system-font"/>
              </a:rPr>
              <a:t>等也与记忆相关。</a:t>
            </a:r>
            <a:endParaRPr lang="zh-CN" altLang="en-US" dirty="0"/>
          </a:p>
        </p:txBody>
      </p:sp>
      <p:sp>
        <p:nvSpPr>
          <p:cNvPr id="4" name="灯片编号占位符 3"/>
          <p:cNvSpPr>
            <a:spLocks noGrp="1"/>
          </p:cNvSpPr>
          <p:nvPr>
            <p:ph type="sldNum" sz="quarter" idx="5"/>
          </p:nvPr>
        </p:nvSpPr>
        <p:spPr/>
        <p:txBody>
          <a:bodyPr/>
          <a:lstStyle/>
          <a:p>
            <a:fld id="{4D7509E0-6740-4B1B-9210-97FB4EEFC290}" type="slidenum">
              <a:rPr lang="zh-CN" altLang="en-US" smtClean="0"/>
              <a:t>19</a:t>
            </a:fld>
            <a:endParaRPr lang="zh-CN" altLang="en-US"/>
          </a:p>
        </p:txBody>
      </p:sp>
    </p:spTree>
    <p:extLst>
      <p:ext uri="{BB962C8B-B14F-4D97-AF65-F5344CB8AC3E}">
        <p14:creationId xmlns:p14="http://schemas.microsoft.com/office/powerpoint/2010/main" val="1187987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7509E0-6740-4B1B-9210-97FB4EEFC29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96059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7509E0-6740-4B1B-9210-97FB4EEFC29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61170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测定小鼠空腹血糖（</a:t>
            </a:r>
            <a:r>
              <a:rPr lang="en-US" altLang="zh-CN" dirty="0"/>
              <a:t>FBG</a:t>
            </a:r>
            <a:r>
              <a:rPr lang="zh-CN" altLang="en-US" dirty="0"/>
              <a:t>）、生化指标、肿瘤坏死因子</a:t>
            </a:r>
            <a:r>
              <a:rPr lang="en-US" altLang="zh-CN" dirty="0"/>
              <a:t>α</a:t>
            </a:r>
            <a:r>
              <a:rPr lang="zh-CN" altLang="en-US" dirty="0"/>
              <a:t>（</a:t>
            </a:r>
            <a:r>
              <a:rPr lang="en-US" altLang="zh-CN" dirty="0"/>
              <a:t>TNF-α</a:t>
            </a:r>
            <a:r>
              <a:rPr lang="zh-CN" altLang="en-US" dirty="0"/>
              <a:t>）、白细胞介素</a:t>
            </a:r>
            <a:r>
              <a:rPr lang="en-US" altLang="zh-CN" dirty="0"/>
              <a:t>-6</a:t>
            </a:r>
            <a:r>
              <a:rPr lang="zh-CN" altLang="en-US" dirty="0"/>
              <a:t>（</a:t>
            </a:r>
            <a:r>
              <a:rPr lang="en-US" altLang="zh-CN" dirty="0"/>
              <a:t>IL-6</a:t>
            </a:r>
            <a:r>
              <a:rPr lang="zh-CN" altLang="en-US" dirty="0"/>
              <a:t>）、白细胞介素</a:t>
            </a:r>
            <a:r>
              <a:rPr lang="en-US" altLang="zh-CN" dirty="0"/>
              <a:t>-1β</a:t>
            </a:r>
            <a:r>
              <a:rPr lang="zh-CN" altLang="en-US" dirty="0"/>
              <a:t>（</a:t>
            </a:r>
            <a:r>
              <a:rPr lang="en-US" altLang="zh-CN" dirty="0"/>
              <a:t>IL-1β</a:t>
            </a:r>
            <a:r>
              <a:rPr lang="zh-CN" altLang="en-US" dirty="0"/>
              <a:t>）、磷光体</a:t>
            </a:r>
            <a:r>
              <a:rPr lang="en-US" altLang="zh-CN" dirty="0"/>
              <a:t>AKT</a:t>
            </a:r>
            <a:r>
              <a:rPr lang="zh-CN" altLang="en-US" dirty="0"/>
              <a:t>（</a:t>
            </a:r>
            <a:r>
              <a:rPr lang="en-US" altLang="zh-CN" dirty="0"/>
              <a:t>p-AKT</a:t>
            </a:r>
            <a:r>
              <a:rPr lang="zh-CN" altLang="en-US" dirty="0"/>
              <a:t>）蛋白、骨骼肌膜葡萄糖转运蛋白</a:t>
            </a:r>
            <a:r>
              <a:rPr lang="en-US" altLang="zh-CN" dirty="0"/>
              <a:t>4</a:t>
            </a:r>
            <a:r>
              <a:rPr lang="zh-CN" altLang="en-US" dirty="0"/>
              <a:t>（</a:t>
            </a:r>
            <a:r>
              <a:rPr lang="en-US" altLang="zh-CN" dirty="0"/>
              <a:t>GLUT4</a:t>
            </a:r>
            <a:r>
              <a:rPr lang="zh-CN" altLang="en-US" dirty="0"/>
              <a:t>）等细胞因子的表达水平以及肠道菌群的变化。</a:t>
            </a:r>
          </a:p>
        </p:txBody>
      </p:sp>
      <p:sp>
        <p:nvSpPr>
          <p:cNvPr id="4" name="灯片编号占位符 3"/>
          <p:cNvSpPr>
            <a:spLocks noGrp="1"/>
          </p:cNvSpPr>
          <p:nvPr>
            <p:ph type="sldNum" sz="quarter" idx="5"/>
          </p:nvPr>
        </p:nvSpPr>
        <p:spPr/>
        <p:txBody>
          <a:bodyPr/>
          <a:lstStyle/>
          <a:p>
            <a:fld id="{4D7509E0-6740-4B1B-9210-97FB4EEFC290}" type="slidenum">
              <a:rPr lang="zh-CN" altLang="en-US" smtClean="0"/>
              <a:t>6</a:t>
            </a:fld>
            <a:endParaRPr lang="zh-CN" altLang="en-US"/>
          </a:p>
        </p:txBody>
      </p:sp>
    </p:spTree>
    <p:extLst>
      <p:ext uri="{BB962C8B-B14F-4D97-AF65-F5344CB8AC3E}">
        <p14:creationId xmlns:p14="http://schemas.microsoft.com/office/powerpoint/2010/main" val="162806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pple-system-font"/>
              </a:rPr>
              <a:t>厚壁菌门的梭菌属等与认知能力，以及与言语和学习记忆相关的左海马体体积呈正相关性，而拟杆菌门的脆弱拟杆菌、粪拟杆菌和变形菌门的梭状芽孢杆菌属、产气克雷伯菌等与记忆能力和左海马体体积及与工作记忆相关的右右额下眼眶体积呈负相关。除了微生物组成外，一些与芳香族氨基酸（</a:t>
            </a:r>
            <a:r>
              <a:rPr lang="en-US" altLang="zh-CN" b="0" i="0" dirty="0">
                <a:solidFill>
                  <a:srgbClr val="333333"/>
                </a:solidFill>
                <a:effectLst/>
                <a:latin typeface="-apple-system-font"/>
              </a:rPr>
              <a:t>AAA</a:t>
            </a:r>
            <a:r>
              <a:rPr lang="zh-CN" altLang="en-US" b="0" i="0" dirty="0">
                <a:solidFill>
                  <a:srgbClr val="333333"/>
                </a:solidFill>
                <a:effectLst/>
                <a:latin typeface="-apple-system-font"/>
              </a:rPr>
              <a:t>）代谢和一碳代谢等相关的菌群产生的化合物，例如核黄素、叶酸、维生素</a:t>
            </a:r>
            <a:r>
              <a:rPr lang="en-US" altLang="zh-CN" b="0" i="0" dirty="0">
                <a:solidFill>
                  <a:srgbClr val="333333"/>
                </a:solidFill>
                <a:effectLst/>
                <a:latin typeface="-apple-system-font"/>
              </a:rPr>
              <a:t>B12</a:t>
            </a:r>
            <a:r>
              <a:rPr lang="zh-CN" altLang="en-US" b="0" i="0" dirty="0">
                <a:solidFill>
                  <a:srgbClr val="333333"/>
                </a:solidFill>
                <a:effectLst/>
                <a:latin typeface="-apple-system-font"/>
              </a:rPr>
              <a:t>等也与记忆相关。</a:t>
            </a:r>
            <a:endParaRPr lang="zh-CN" altLang="en-US" dirty="0"/>
          </a:p>
        </p:txBody>
      </p:sp>
      <p:sp>
        <p:nvSpPr>
          <p:cNvPr id="4" name="灯片编号占位符 3"/>
          <p:cNvSpPr>
            <a:spLocks noGrp="1"/>
          </p:cNvSpPr>
          <p:nvPr>
            <p:ph type="sldNum" sz="quarter" idx="5"/>
          </p:nvPr>
        </p:nvSpPr>
        <p:spPr/>
        <p:txBody>
          <a:bodyPr/>
          <a:lstStyle/>
          <a:p>
            <a:fld id="{4D7509E0-6740-4B1B-9210-97FB4EEFC290}" type="slidenum">
              <a:rPr lang="zh-CN" altLang="en-US" smtClean="0"/>
              <a:t>7</a:t>
            </a:fld>
            <a:endParaRPr lang="zh-CN" altLang="en-US"/>
          </a:p>
        </p:txBody>
      </p:sp>
    </p:spTree>
    <p:extLst>
      <p:ext uri="{BB962C8B-B14F-4D97-AF65-F5344CB8AC3E}">
        <p14:creationId xmlns:p14="http://schemas.microsoft.com/office/powerpoint/2010/main" val="3352926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E3033"/>
                </a:solidFill>
                <a:effectLst/>
                <a:latin typeface="Arial" panose="020B0604020202020204" pitchFamily="34" charset="0"/>
              </a:rPr>
              <a:t>每个圆代表一个</a:t>
            </a:r>
            <a:r>
              <a:rPr lang="en-US" altLang="zh-CN" dirty="0"/>
              <a:t>Spacers</a:t>
            </a:r>
            <a:r>
              <a:rPr lang="zh-CN" altLang="en-US" b="0" i="0" dirty="0">
                <a:solidFill>
                  <a:srgbClr val="2E3033"/>
                </a:solidFill>
                <a:effectLst/>
                <a:latin typeface="Arial" panose="020B0604020202020204" pitchFamily="34" charset="0"/>
              </a:rPr>
              <a:t>。先导显示为五边形。连接每个</a:t>
            </a:r>
            <a:r>
              <a:rPr lang="en-US" altLang="zh-CN" dirty="0"/>
              <a:t>Spacers</a:t>
            </a:r>
            <a:r>
              <a:rPr lang="zh-CN" altLang="en-US" b="0" i="0" dirty="0">
                <a:solidFill>
                  <a:srgbClr val="2E3033"/>
                </a:solidFill>
                <a:effectLst/>
                <a:latin typeface="Arial" panose="020B0604020202020204" pitchFamily="34" charset="0"/>
              </a:rPr>
              <a:t>的线表示它们相对于其他</a:t>
            </a:r>
            <a:r>
              <a:rPr lang="en-US" altLang="zh-CN" dirty="0"/>
              <a:t>Spacers</a:t>
            </a:r>
            <a:r>
              <a:rPr lang="zh-CN" altLang="en-US" b="0" i="0" dirty="0">
                <a:solidFill>
                  <a:srgbClr val="2E3033"/>
                </a:solidFill>
                <a:effectLst/>
                <a:latin typeface="Arial" panose="020B0604020202020204" pitchFamily="34" charset="0"/>
              </a:rPr>
              <a:t>的位置，箭头指向</a:t>
            </a:r>
            <a:r>
              <a:rPr lang="en-US" altLang="zh-CN" dirty="0"/>
              <a:t>Spacers</a:t>
            </a:r>
            <a:r>
              <a:rPr lang="zh-CN" altLang="en-US" b="0" i="0" dirty="0">
                <a:solidFill>
                  <a:srgbClr val="2E3033"/>
                </a:solidFill>
                <a:effectLst/>
                <a:latin typeface="Arial" panose="020B0604020202020204" pitchFamily="34" charset="0"/>
              </a:rPr>
              <a:t>的方向</a:t>
            </a:r>
          </a:p>
          <a:p>
            <a:pPr algn="l"/>
            <a:r>
              <a:rPr lang="zh-CN" altLang="en-US" b="0" i="0" dirty="0">
                <a:solidFill>
                  <a:srgbClr val="2E3033"/>
                </a:solidFill>
                <a:effectLst/>
                <a:latin typeface="Arial" panose="020B0604020202020204" pitchFamily="34" charset="0"/>
              </a:rPr>
              <a:t>先导序列。每一个由指向相同方向的边连接的节点组合都代表了种群中可能的</a:t>
            </a:r>
            <a:r>
              <a:rPr lang="en-US" altLang="zh-CN" b="0" i="0" dirty="0">
                <a:solidFill>
                  <a:srgbClr val="2E3033"/>
                </a:solidFill>
                <a:effectLst/>
                <a:latin typeface="Arial" panose="020B0604020202020204" pitchFamily="34" charset="0"/>
              </a:rPr>
              <a:t>CRISPR</a:t>
            </a:r>
            <a:r>
              <a:rPr lang="zh-CN" altLang="en-US" b="0" i="0" dirty="0">
                <a:solidFill>
                  <a:srgbClr val="2E3033"/>
                </a:solidFill>
                <a:effectLst/>
                <a:latin typeface="Arial" panose="020B0604020202020204" pitchFamily="34" charset="0"/>
              </a:rPr>
              <a:t>变异。具有多个传入连接的节点</a:t>
            </a:r>
          </a:p>
          <a:p>
            <a:pPr algn="l"/>
            <a:r>
              <a:rPr lang="en-US" altLang="zh-CN" b="0" i="0" dirty="0">
                <a:solidFill>
                  <a:srgbClr val="2E3033"/>
                </a:solidFill>
                <a:effectLst/>
                <a:latin typeface="Arial" panose="020B0604020202020204" pitchFamily="34" charset="0"/>
              </a:rPr>
              <a:t>(</a:t>
            </a:r>
            <a:r>
              <a:rPr lang="zh-CN" altLang="en-US" b="0" i="0" dirty="0">
                <a:solidFill>
                  <a:srgbClr val="2E3033"/>
                </a:solidFill>
                <a:effectLst/>
                <a:latin typeface="Arial" panose="020B0604020202020204" pitchFamily="34" charset="0"/>
              </a:rPr>
              <a:t>箭头</a:t>
            </a:r>
            <a:r>
              <a:rPr lang="en-US" altLang="zh-CN" b="0" i="0" dirty="0">
                <a:solidFill>
                  <a:srgbClr val="2E3033"/>
                </a:solidFill>
                <a:effectLst/>
                <a:latin typeface="Arial" panose="020B0604020202020204" pitchFamily="34" charset="0"/>
              </a:rPr>
              <a:t>)</a:t>
            </a:r>
            <a:r>
              <a:rPr lang="zh-CN" altLang="en-US" b="0" i="0" dirty="0">
                <a:solidFill>
                  <a:srgbClr val="2E3033"/>
                </a:solidFill>
                <a:effectLst/>
                <a:latin typeface="Arial" panose="020B0604020202020204" pitchFamily="34" charset="0"/>
              </a:rPr>
              <a:t>表示可以连接到一个或多个变体的</a:t>
            </a:r>
            <a:r>
              <a:rPr lang="en-US" altLang="zh-CN" dirty="0"/>
              <a:t>Spacers</a:t>
            </a:r>
            <a:r>
              <a:rPr lang="zh-CN" altLang="en-US" b="0" i="0" dirty="0">
                <a:solidFill>
                  <a:srgbClr val="2E3033"/>
                </a:solidFill>
                <a:effectLst/>
                <a:latin typeface="Arial" panose="020B0604020202020204" pitchFamily="34" charset="0"/>
              </a:rPr>
              <a:t>。覆盖范围由节点的直径和线的宽度和颜色表示。靶向噬菌体</a:t>
            </a:r>
            <a:r>
              <a:rPr lang="en-US" altLang="zh-CN" b="0" i="0" dirty="0">
                <a:solidFill>
                  <a:srgbClr val="2E3033"/>
                </a:solidFill>
                <a:effectLst/>
                <a:latin typeface="Arial" panose="020B0604020202020204" pitchFamily="34" charset="0"/>
              </a:rPr>
              <a:t>DS-92</a:t>
            </a:r>
            <a:r>
              <a:rPr lang="zh-CN" altLang="en-US" b="0" i="0" dirty="0">
                <a:solidFill>
                  <a:srgbClr val="2E3033"/>
                </a:solidFill>
                <a:effectLst/>
                <a:latin typeface="Arial" panose="020B0604020202020204" pitchFamily="34" charset="0"/>
              </a:rPr>
              <a:t>和</a:t>
            </a:r>
            <a:r>
              <a:rPr lang="en-US" altLang="zh-CN" b="0" i="0" dirty="0">
                <a:solidFill>
                  <a:srgbClr val="2E3033"/>
                </a:solidFill>
                <a:effectLst/>
                <a:latin typeface="Arial" panose="020B0604020202020204" pitchFamily="34" charset="0"/>
              </a:rPr>
              <a:t>DC-56</a:t>
            </a:r>
            <a:r>
              <a:rPr lang="zh-CN" altLang="en-US" b="0" i="0" dirty="0">
                <a:solidFill>
                  <a:srgbClr val="2E3033"/>
                </a:solidFill>
                <a:effectLst/>
                <a:latin typeface="Arial" panose="020B0604020202020204" pitchFamily="34" charset="0"/>
              </a:rPr>
              <a:t>的间隔体分别为黄色和绿色。与噬菌体原步行者不匹配的</a:t>
            </a:r>
            <a:r>
              <a:rPr lang="en-US" altLang="zh-CN" dirty="0"/>
              <a:t>Spacers</a:t>
            </a:r>
            <a:r>
              <a:rPr lang="zh-CN" altLang="en-US" b="0" i="0" dirty="0">
                <a:solidFill>
                  <a:srgbClr val="2E3033"/>
                </a:solidFill>
                <a:effectLst/>
                <a:latin typeface="Arial" panose="020B0604020202020204" pitchFamily="34" charset="0"/>
              </a:rPr>
              <a:t>用星号标记。图中右上方未连接的垫片可能是新获得的垫片，这是由它们的低覆盖率和前导序列的普遍存在所暗示的。图中右下角高丰度的未连接节点与</a:t>
            </a:r>
            <a:r>
              <a:rPr lang="en-US" altLang="zh-CN" b="0" i="0" dirty="0" err="1">
                <a:solidFill>
                  <a:srgbClr val="2E3033"/>
                </a:solidFill>
                <a:effectLst/>
                <a:latin typeface="Arial" panose="020B0604020202020204" pitchFamily="34" charset="0"/>
              </a:rPr>
              <a:t>Gordonia</a:t>
            </a:r>
            <a:r>
              <a:rPr lang="en-US" altLang="zh-CN" b="0" i="0" dirty="0">
                <a:solidFill>
                  <a:srgbClr val="2E3033"/>
                </a:solidFill>
                <a:effectLst/>
                <a:latin typeface="Arial" panose="020B0604020202020204" pitchFamily="34" charset="0"/>
              </a:rPr>
              <a:t> MAG</a:t>
            </a:r>
            <a:r>
              <a:rPr lang="zh-CN" altLang="en-US" b="0" i="0" dirty="0">
                <a:solidFill>
                  <a:srgbClr val="2E3033"/>
                </a:solidFill>
                <a:effectLst/>
                <a:latin typeface="Arial" panose="020B0604020202020204" pitchFamily="34" charset="0"/>
              </a:rPr>
              <a:t>的其余部分覆盖相同，但不能被识别为基因组的其他部分。</a:t>
            </a:r>
          </a:p>
        </p:txBody>
      </p:sp>
      <p:sp>
        <p:nvSpPr>
          <p:cNvPr id="4" name="灯片编号占位符 3"/>
          <p:cNvSpPr>
            <a:spLocks noGrp="1"/>
          </p:cNvSpPr>
          <p:nvPr>
            <p:ph type="sldNum" sz="quarter" idx="5"/>
          </p:nvPr>
        </p:nvSpPr>
        <p:spPr/>
        <p:txBody>
          <a:bodyPr/>
          <a:lstStyle/>
          <a:p>
            <a:fld id="{4D7509E0-6740-4B1B-9210-97FB4EEFC290}" type="slidenum">
              <a:rPr lang="zh-CN" altLang="en-US" smtClean="0"/>
              <a:t>8</a:t>
            </a:fld>
            <a:endParaRPr lang="zh-CN" altLang="en-US"/>
          </a:p>
        </p:txBody>
      </p:sp>
    </p:spTree>
    <p:extLst>
      <p:ext uri="{BB962C8B-B14F-4D97-AF65-F5344CB8AC3E}">
        <p14:creationId xmlns:p14="http://schemas.microsoft.com/office/powerpoint/2010/main" val="2077565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pple-system-font"/>
              </a:rPr>
              <a:t>厚壁菌门的梭菌属等与认知能力，以及与言语和学习记忆相关的左海马体体积呈正相关性，而拟杆菌门的脆弱拟杆菌、粪拟杆菌和变形菌门的梭状芽孢杆菌属、产气克雷伯菌等与记忆能力和左海马体体积及与工作记忆相关的右右额下眼眶体积呈负相关。除了微生物组成外，一些与芳香族氨基酸（</a:t>
            </a:r>
            <a:r>
              <a:rPr lang="en-US" altLang="zh-CN" b="0" i="0" dirty="0">
                <a:solidFill>
                  <a:srgbClr val="333333"/>
                </a:solidFill>
                <a:effectLst/>
                <a:latin typeface="-apple-system-font"/>
              </a:rPr>
              <a:t>AAA</a:t>
            </a:r>
            <a:r>
              <a:rPr lang="zh-CN" altLang="en-US" b="0" i="0" dirty="0">
                <a:solidFill>
                  <a:srgbClr val="333333"/>
                </a:solidFill>
                <a:effectLst/>
                <a:latin typeface="-apple-system-font"/>
              </a:rPr>
              <a:t>）代谢和一碳代谢等相关的菌群产生的化合物，例如核黄素、叶酸、维生素</a:t>
            </a:r>
            <a:r>
              <a:rPr lang="en-US" altLang="zh-CN" b="0" i="0" dirty="0">
                <a:solidFill>
                  <a:srgbClr val="333333"/>
                </a:solidFill>
                <a:effectLst/>
                <a:latin typeface="-apple-system-font"/>
              </a:rPr>
              <a:t>B12</a:t>
            </a:r>
            <a:r>
              <a:rPr lang="zh-CN" altLang="en-US" b="0" i="0" dirty="0">
                <a:solidFill>
                  <a:srgbClr val="333333"/>
                </a:solidFill>
                <a:effectLst/>
                <a:latin typeface="-apple-system-font"/>
              </a:rPr>
              <a:t>等也与记忆相关。</a:t>
            </a:r>
            <a:endParaRPr lang="zh-CN" altLang="en-US" dirty="0"/>
          </a:p>
        </p:txBody>
      </p:sp>
      <p:sp>
        <p:nvSpPr>
          <p:cNvPr id="4" name="灯片编号占位符 3"/>
          <p:cNvSpPr>
            <a:spLocks noGrp="1"/>
          </p:cNvSpPr>
          <p:nvPr>
            <p:ph type="sldNum" sz="quarter" idx="5"/>
          </p:nvPr>
        </p:nvSpPr>
        <p:spPr/>
        <p:txBody>
          <a:bodyPr/>
          <a:lstStyle/>
          <a:p>
            <a:fld id="{4D7509E0-6740-4B1B-9210-97FB4EEFC290}" type="slidenum">
              <a:rPr lang="zh-CN" altLang="en-US" smtClean="0"/>
              <a:t>9</a:t>
            </a:fld>
            <a:endParaRPr lang="zh-CN" altLang="en-US"/>
          </a:p>
        </p:txBody>
      </p:sp>
    </p:spTree>
    <p:extLst>
      <p:ext uri="{BB962C8B-B14F-4D97-AF65-F5344CB8AC3E}">
        <p14:creationId xmlns:p14="http://schemas.microsoft.com/office/powerpoint/2010/main" val="2774847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pple-system-font"/>
              </a:rPr>
              <a:t>厚壁菌门的梭菌属等与认知能力，以及与言语和学习记忆相关的左海马体体积呈正相关性，而拟杆菌门的脆弱拟杆菌、粪拟杆菌和变形菌门的梭状芽孢杆菌属、产气克雷伯菌等与记忆能力和左海马体体积及与工作记忆相关的右右额下眼眶体积呈负相关。除了微生物组成外，一些与芳香族氨基酸（</a:t>
            </a:r>
            <a:r>
              <a:rPr lang="en-US" altLang="zh-CN" b="0" i="0" dirty="0">
                <a:solidFill>
                  <a:srgbClr val="333333"/>
                </a:solidFill>
                <a:effectLst/>
                <a:latin typeface="-apple-system-font"/>
              </a:rPr>
              <a:t>AAA</a:t>
            </a:r>
            <a:r>
              <a:rPr lang="zh-CN" altLang="en-US" b="0" i="0" dirty="0">
                <a:solidFill>
                  <a:srgbClr val="333333"/>
                </a:solidFill>
                <a:effectLst/>
                <a:latin typeface="-apple-system-font"/>
              </a:rPr>
              <a:t>）代谢和一碳代谢等相关的菌群产生的化合物，例如核黄素、叶酸、维生素</a:t>
            </a:r>
            <a:r>
              <a:rPr lang="en-US" altLang="zh-CN" b="0" i="0" dirty="0">
                <a:solidFill>
                  <a:srgbClr val="333333"/>
                </a:solidFill>
                <a:effectLst/>
                <a:latin typeface="-apple-system-font"/>
              </a:rPr>
              <a:t>B12</a:t>
            </a:r>
            <a:r>
              <a:rPr lang="zh-CN" altLang="en-US" b="0" i="0" dirty="0">
                <a:solidFill>
                  <a:srgbClr val="333333"/>
                </a:solidFill>
                <a:effectLst/>
                <a:latin typeface="-apple-system-font"/>
              </a:rPr>
              <a:t>等也与记忆相关。</a:t>
            </a:r>
            <a:endParaRPr lang="zh-CN" altLang="en-US" dirty="0"/>
          </a:p>
        </p:txBody>
      </p:sp>
      <p:sp>
        <p:nvSpPr>
          <p:cNvPr id="4" name="灯片编号占位符 3"/>
          <p:cNvSpPr>
            <a:spLocks noGrp="1"/>
          </p:cNvSpPr>
          <p:nvPr>
            <p:ph type="sldNum" sz="quarter" idx="5"/>
          </p:nvPr>
        </p:nvSpPr>
        <p:spPr/>
        <p:txBody>
          <a:bodyPr/>
          <a:lstStyle/>
          <a:p>
            <a:fld id="{4D7509E0-6740-4B1B-9210-97FB4EEFC290}" type="slidenum">
              <a:rPr lang="zh-CN" altLang="en-US" smtClean="0"/>
              <a:t>10</a:t>
            </a:fld>
            <a:endParaRPr lang="zh-CN" altLang="en-US"/>
          </a:p>
        </p:txBody>
      </p:sp>
    </p:spTree>
    <p:extLst>
      <p:ext uri="{BB962C8B-B14F-4D97-AF65-F5344CB8AC3E}">
        <p14:creationId xmlns:p14="http://schemas.microsoft.com/office/powerpoint/2010/main" val="1286774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pple-system-font"/>
              </a:rPr>
              <a:t>厚壁菌门的梭菌属等与认知能力，以及与言语和学习记忆相关的左海马体体积呈正相关性，而拟杆菌门的脆弱拟杆菌、粪拟杆菌和变形菌门的梭状芽孢杆菌属、产气克雷伯菌等与记忆能力和左海马体体积及与工作记忆相关的右右额下眼眶体积呈负相关。除了微生物组成外，一些与芳香族氨基酸（</a:t>
            </a:r>
            <a:r>
              <a:rPr lang="en-US" altLang="zh-CN" b="0" i="0" dirty="0">
                <a:solidFill>
                  <a:srgbClr val="333333"/>
                </a:solidFill>
                <a:effectLst/>
                <a:latin typeface="-apple-system-font"/>
              </a:rPr>
              <a:t>AAA</a:t>
            </a:r>
            <a:r>
              <a:rPr lang="zh-CN" altLang="en-US" b="0" i="0" dirty="0">
                <a:solidFill>
                  <a:srgbClr val="333333"/>
                </a:solidFill>
                <a:effectLst/>
                <a:latin typeface="-apple-system-font"/>
              </a:rPr>
              <a:t>）代谢和一碳代谢等相关的菌群产生的化合物，例如核黄素、叶酸、维生素</a:t>
            </a:r>
            <a:r>
              <a:rPr lang="en-US" altLang="zh-CN" b="0" i="0" dirty="0">
                <a:solidFill>
                  <a:srgbClr val="333333"/>
                </a:solidFill>
                <a:effectLst/>
                <a:latin typeface="-apple-system-font"/>
              </a:rPr>
              <a:t>B12</a:t>
            </a:r>
            <a:r>
              <a:rPr lang="zh-CN" altLang="en-US" b="0" i="0" dirty="0">
                <a:solidFill>
                  <a:srgbClr val="333333"/>
                </a:solidFill>
                <a:effectLst/>
                <a:latin typeface="-apple-system-font"/>
              </a:rPr>
              <a:t>等也与记忆相关。</a:t>
            </a:r>
            <a:endParaRPr lang="zh-CN" altLang="en-US" dirty="0"/>
          </a:p>
        </p:txBody>
      </p:sp>
      <p:sp>
        <p:nvSpPr>
          <p:cNvPr id="4" name="灯片编号占位符 3"/>
          <p:cNvSpPr>
            <a:spLocks noGrp="1"/>
          </p:cNvSpPr>
          <p:nvPr>
            <p:ph type="sldNum" sz="quarter" idx="5"/>
          </p:nvPr>
        </p:nvSpPr>
        <p:spPr/>
        <p:txBody>
          <a:bodyPr/>
          <a:lstStyle/>
          <a:p>
            <a:fld id="{4D7509E0-6740-4B1B-9210-97FB4EEFC290}" type="slidenum">
              <a:rPr lang="zh-CN" altLang="en-US" smtClean="0"/>
              <a:t>11</a:t>
            </a:fld>
            <a:endParaRPr lang="zh-CN" altLang="en-US"/>
          </a:p>
        </p:txBody>
      </p:sp>
    </p:spTree>
    <p:extLst>
      <p:ext uri="{BB962C8B-B14F-4D97-AF65-F5344CB8AC3E}">
        <p14:creationId xmlns:p14="http://schemas.microsoft.com/office/powerpoint/2010/main" val="289699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BA1C3-403D-4B67-9C85-540851DD4135}"/>
              </a:ext>
            </a:extLst>
          </p:cNvPr>
          <p:cNvSpPr>
            <a:spLocks noGrp="1"/>
          </p:cNvSpPr>
          <p:nvPr>
            <p:ph type="ctrTitle"/>
          </p:nvPr>
        </p:nvSpPr>
        <p:spPr>
          <a:xfrm>
            <a:off x="857250" y="1621191"/>
            <a:ext cx="5143500" cy="3448756"/>
          </a:xfrm>
        </p:spPr>
        <p:txBody>
          <a:bodyPr anchor="b"/>
          <a:lstStyle>
            <a:lvl1pPr algn="ctr">
              <a:defRPr sz="8666"/>
            </a:lvl1pPr>
          </a:lstStyle>
          <a:p>
            <a:r>
              <a:rPr lang="zh-CN" altLang="en-US"/>
              <a:t>单击此处编辑母版标题样式</a:t>
            </a:r>
          </a:p>
        </p:txBody>
      </p:sp>
      <p:sp>
        <p:nvSpPr>
          <p:cNvPr id="3" name="副标题 2">
            <a:extLst>
              <a:ext uri="{FF2B5EF4-FFF2-40B4-BE49-F238E27FC236}">
                <a16:creationId xmlns:a16="http://schemas.microsoft.com/office/drawing/2014/main" id="{B2D593D7-4364-43FA-88F7-2BC81101762E}"/>
              </a:ext>
            </a:extLst>
          </p:cNvPr>
          <p:cNvSpPr>
            <a:spLocks noGrp="1"/>
          </p:cNvSpPr>
          <p:nvPr>
            <p:ph type="subTitle" idx="1"/>
          </p:nvPr>
        </p:nvSpPr>
        <p:spPr>
          <a:xfrm>
            <a:off x="857250" y="5202944"/>
            <a:ext cx="5143500" cy="2391656"/>
          </a:xfrm>
        </p:spPr>
        <p:txBody>
          <a:bodyPr/>
          <a:lstStyle>
            <a:lvl1pPr marL="0" indent="0" algn="ctr">
              <a:buNone/>
              <a:defRPr sz="3467"/>
            </a:lvl1pPr>
            <a:lvl2pPr marL="660397" indent="0" algn="ctr">
              <a:buNone/>
              <a:defRPr sz="2889"/>
            </a:lvl2pPr>
            <a:lvl3pPr marL="1320793" indent="0" algn="ctr">
              <a:buNone/>
              <a:defRPr sz="2601"/>
            </a:lvl3pPr>
            <a:lvl4pPr marL="1981188" indent="0" algn="ctr">
              <a:buNone/>
              <a:defRPr sz="2311"/>
            </a:lvl4pPr>
            <a:lvl5pPr marL="2641585" indent="0" algn="ctr">
              <a:buNone/>
              <a:defRPr sz="2311"/>
            </a:lvl5pPr>
            <a:lvl6pPr marL="3301981" indent="0" algn="ctr">
              <a:buNone/>
              <a:defRPr sz="2311"/>
            </a:lvl6pPr>
            <a:lvl7pPr marL="3962376" indent="0" algn="ctr">
              <a:buNone/>
              <a:defRPr sz="2311"/>
            </a:lvl7pPr>
            <a:lvl8pPr marL="4622773" indent="0" algn="ctr">
              <a:buNone/>
              <a:defRPr sz="2311"/>
            </a:lvl8pPr>
            <a:lvl9pPr marL="5283170" indent="0" algn="ctr">
              <a:buNone/>
              <a:defRPr sz="2311"/>
            </a:lvl9pPr>
          </a:lstStyle>
          <a:p>
            <a:r>
              <a:rPr lang="zh-CN" altLang="en-US"/>
              <a:t>单击此处编辑母版副标题样式</a:t>
            </a:r>
          </a:p>
        </p:txBody>
      </p:sp>
      <p:sp>
        <p:nvSpPr>
          <p:cNvPr id="4" name="日期占位符 3">
            <a:extLst>
              <a:ext uri="{FF2B5EF4-FFF2-40B4-BE49-F238E27FC236}">
                <a16:creationId xmlns:a16="http://schemas.microsoft.com/office/drawing/2014/main" id="{FEFD2824-30F0-4EA2-A524-D1F09BF1C6FD}"/>
              </a:ext>
            </a:extLst>
          </p:cNvPr>
          <p:cNvSpPr>
            <a:spLocks noGrp="1"/>
          </p:cNvSpPr>
          <p:nvPr>
            <p:ph type="dt" sz="half" idx="10"/>
          </p:nvPr>
        </p:nvSpPr>
        <p:spPr/>
        <p:txBody>
          <a:bodyPr/>
          <a:lstStyle/>
          <a:p>
            <a:fld id="{D6F31695-AAEF-418F-9D0B-F9FCE5B56EF3}" type="datetimeFigureOut">
              <a:rPr lang="zh-CN" altLang="en-US" smtClean="0"/>
              <a:t>2020/10/28</a:t>
            </a:fld>
            <a:endParaRPr lang="zh-CN" altLang="en-US"/>
          </a:p>
        </p:txBody>
      </p:sp>
      <p:sp>
        <p:nvSpPr>
          <p:cNvPr id="5" name="页脚占位符 4">
            <a:extLst>
              <a:ext uri="{FF2B5EF4-FFF2-40B4-BE49-F238E27FC236}">
                <a16:creationId xmlns:a16="http://schemas.microsoft.com/office/drawing/2014/main" id="{37DA7D1A-53C5-40DF-B4EC-D226E1E0AD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BC9C52-6E3E-4C7B-B822-34412C87079B}"/>
              </a:ext>
            </a:extLst>
          </p:cNvPr>
          <p:cNvSpPr>
            <a:spLocks noGrp="1"/>
          </p:cNvSpPr>
          <p:nvPr>
            <p:ph type="sldNum" sz="quarter" idx="12"/>
          </p:nvPr>
        </p:nvSpPr>
        <p:spPr/>
        <p:txBody>
          <a:bodyPr/>
          <a:lstStyle/>
          <a:p>
            <a:fld id="{CD8BB854-49B6-4666-91A3-D293BA43BF52}" type="slidenum">
              <a:rPr lang="zh-CN" altLang="en-US" smtClean="0"/>
              <a:t>‹#›</a:t>
            </a:fld>
            <a:endParaRPr lang="zh-CN" altLang="en-US"/>
          </a:p>
        </p:txBody>
      </p:sp>
    </p:spTree>
    <p:extLst>
      <p:ext uri="{BB962C8B-B14F-4D97-AF65-F5344CB8AC3E}">
        <p14:creationId xmlns:p14="http://schemas.microsoft.com/office/powerpoint/2010/main" val="3439974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B1EEF-52DA-4CB2-9608-29192714D05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1023156-DBD6-4059-944F-4AF6F5E2F8B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FE8540C-E882-4BCA-A842-A15F2026960C}"/>
              </a:ext>
            </a:extLst>
          </p:cNvPr>
          <p:cNvSpPr>
            <a:spLocks noGrp="1"/>
          </p:cNvSpPr>
          <p:nvPr>
            <p:ph type="dt" sz="half" idx="10"/>
          </p:nvPr>
        </p:nvSpPr>
        <p:spPr/>
        <p:txBody>
          <a:bodyPr/>
          <a:lstStyle/>
          <a:p>
            <a:fld id="{D6F31695-AAEF-418F-9D0B-F9FCE5B56EF3}" type="datetimeFigureOut">
              <a:rPr lang="zh-CN" altLang="en-US" smtClean="0"/>
              <a:t>2020/10/28</a:t>
            </a:fld>
            <a:endParaRPr lang="zh-CN" altLang="en-US"/>
          </a:p>
        </p:txBody>
      </p:sp>
      <p:sp>
        <p:nvSpPr>
          <p:cNvPr id="5" name="页脚占位符 4">
            <a:extLst>
              <a:ext uri="{FF2B5EF4-FFF2-40B4-BE49-F238E27FC236}">
                <a16:creationId xmlns:a16="http://schemas.microsoft.com/office/drawing/2014/main" id="{6CB8E5A9-4343-4AB5-A846-86550E0A5A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6D3CF5-EC88-4709-B54C-4ED366E14CA5}"/>
              </a:ext>
            </a:extLst>
          </p:cNvPr>
          <p:cNvSpPr>
            <a:spLocks noGrp="1"/>
          </p:cNvSpPr>
          <p:nvPr>
            <p:ph type="sldNum" sz="quarter" idx="12"/>
          </p:nvPr>
        </p:nvSpPr>
        <p:spPr/>
        <p:txBody>
          <a:bodyPr/>
          <a:lstStyle/>
          <a:p>
            <a:fld id="{CD8BB854-49B6-4666-91A3-D293BA43BF52}" type="slidenum">
              <a:rPr lang="zh-CN" altLang="en-US" smtClean="0"/>
              <a:t>‹#›</a:t>
            </a:fld>
            <a:endParaRPr lang="zh-CN" altLang="en-US"/>
          </a:p>
        </p:txBody>
      </p:sp>
    </p:spTree>
    <p:extLst>
      <p:ext uri="{BB962C8B-B14F-4D97-AF65-F5344CB8AC3E}">
        <p14:creationId xmlns:p14="http://schemas.microsoft.com/office/powerpoint/2010/main" val="3014453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5518C4B-8A15-4672-8D2C-B8DC08E884E3}"/>
              </a:ext>
            </a:extLst>
          </p:cNvPr>
          <p:cNvSpPr>
            <a:spLocks noGrp="1"/>
          </p:cNvSpPr>
          <p:nvPr>
            <p:ph type="title" orient="vert"/>
          </p:nvPr>
        </p:nvSpPr>
        <p:spPr>
          <a:xfrm>
            <a:off x="4907756" y="527403"/>
            <a:ext cx="1478756" cy="839487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9F43CFA-5873-4B5A-BD05-459521A9EB97}"/>
              </a:ext>
            </a:extLst>
          </p:cNvPr>
          <p:cNvSpPr>
            <a:spLocks noGrp="1"/>
          </p:cNvSpPr>
          <p:nvPr>
            <p:ph type="body" orient="vert" idx="1"/>
          </p:nvPr>
        </p:nvSpPr>
        <p:spPr>
          <a:xfrm>
            <a:off x="471487" y="527403"/>
            <a:ext cx="4350544" cy="839487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27EDA4-4CC8-435B-A6E2-AAF04C2477A2}"/>
              </a:ext>
            </a:extLst>
          </p:cNvPr>
          <p:cNvSpPr>
            <a:spLocks noGrp="1"/>
          </p:cNvSpPr>
          <p:nvPr>
            <p:ph type="dt" sz="half" idx="10"/>
          </p:nvPr>
        </p:nvSpPr>
        <p:spPr/>
        <p:txBody>
          <a:bodyPr/>
          <a:lstStyle/>
          <a:p>
            <a:fld id="{D6F31695-AAEF-418F-9D0B-F9FCE5B56EF3}" type="datetimeFigureOut">
              <a:rPr lang="zh-CN" altLang="en-US" smtClean="0"/>
              <a:t>2020/10/28</a:t>
            </a:fld>
            <a:endParaRPr lang="zh-CN" altLang="en-US"/>
          </a:p>
        </p:txBody>
      </p:sp>
      <p:sp>
        <p:nvSpPr>
          <p:cNvPr id="5" name="页脚占位符 4">
            <a:extLst>
              <a:ext uri="{FF2B5EF4-FFF2-40B4-BE49-F238E27FC236}">
                <a16:creationId xmlns:a16="http://schemas.microsoft.com/office/drawing/2014/main" id="{FBD73722-4554-45BB-A7E2-AD28ABAEBB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550A80-6CD5-4113-BFE4-02DAB90572FC}"/>
              </a:ext>
            </a:extLst>
          </p:cNvPr>
          <p:cNvSpPr>
            <a:spLocks noGrp="1"/>
          </p:cNvSpPr>
          <p:nvPr>
            <p:ph type="sldNum" sz="quarter" idx="12"/>
          </p:nvPr>
        </p:nvSpPr>
        <p:spPr/>
        <p:txBody>
          <a:bodyPr/>
          <a:lstStyle/>
          <a:p>
            <a:fld id="{CD8BB854-49B6-4666-91A3-D293BA43BF52}" type="slidenum">
              <a:rPr lang="zh-CN" altLang="en-US" smtClean="0"/>
              <a:t>‹#›</a:t>
            </a:fld>
            <a:endParaRPr lang="zh-CN" altLang="en-US"/>
          </a:p>
        </p:txBody>
      </p:sp>
    </p:spTree>
    <p:extLst>
      <p:ext uri="{BB962C8B-B14F-4D97-AF65-F5344CB8AC3E}">
        <p14:creationId xmlns:p14="http://schemas.microsoft.com/office/powerpoint/2010/main" val="1756547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399A49-9052-416A-9546-B72C6D942B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0E131F-32C7-4340-A6DE-21348700D4B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326E30-C186-48A1-A06F-8B7E1631FCDF}"/>
              </a:ext>
            </a:extLst>
          </p:cNvPr>
          <p:cNvSpPr>
            <a:spLocks noGrp="1"/>
          </p:cNvSpPr>
          <p:nvPr>
            <p:ph type="dt" sz="half" idx="10"/>
          </p:nvPr>
        </p:nvSpPr>
        <p:spPr/>
        <p:txBody>
          <a:bodyPr/>
          <a:lstStyle/>
          <a:p>
            <a:fld id="{D6F31695-AAEF-418F-9D0B-F9FCE5B56EF3}" type="datetimeFigureOut">
              <a:rPr lang="zh-CN" altLang="en-US" smtClean="0"/>
              <a:t>2020/10/28</a:t>
            </a:fld>
            <a:endParaRPr lang="zh-CN" altLang="en-US"/>
          </a:p>
        </p:txBody>
      </p:sp>
      <p:sp>
        <p:nvSpPr>
          <p:cNvPr id="5" name="页脚占位符 4">
            <a:extLst>
              <a:ext uri="{FF2B5EF4-FFF2-40B4-BE49-F238E27FC236}">
                <a16:creationId xmlns:a16="http://schemas.microsoft.com/office/drawing/2014/main" id="{A689E628-26A4-4CF8-AD5F-9E539DD6B0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236871-9346-43C3-B210-4E67FFE293C4}"/>
              </a:ext>
            </a:extLst>
          </p:cNvPr>
          <p:cNvSpPr>
            <a:spLocks noGrp="1"/>
          </p:cNvSpPr>
          <p:nvPr>
            <p:ph type="sldNum" sz="quarter" idx="12"/>
          </p:nvPr>
        </p:nvSpPr>
        <p:spPr/>
        <p:txBody>
          <a:bodyPr/>
          <a:lstStyle/>
          <a:p>
            <a:fld id="{CD8BB854-49B6-4666-91A3-D293BA43BF52}" type="slidenum">
              <a:rPr lang="zh-CN" altLang="en-US" smtClean="0"/>
              <a:t>‹#›</a:t>
            </a:fld>
            <a:endParaRPr lang="zh-CN" altLang="en-US"/>
          </a:p>
        </p:txBody>
      </p:sp>
    </p:spTree>
    <p:extLst>
      <p:ext uri="{BB962C8B-B14F-4D97-AF65-F5344CB8AC3E}">
        <p14:creationId xmlns:p14="http://schemas.microsoft.com/office/powerpoint/2010/main" val="1815240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7928E-864D-4A4A-9B2B-93C93A73E2DF}"/>
              </a:ext>
            </a:extLst>
          </p:cNvPr>
          <p:cNvSpPr>
            <a:spLocks noGrp="1"/>
          </p:cNvSpPr>
          <p:nvPr>
            <p:ph type="title"/>
          </p:nvPr>
        </p:nvSpPr>
        <p:spPr>
          <a:xfrm>
            <a:off x="467917" y="2469622"/>
            <a:ext cx="5915025" cy="4120620"/>
          </a:xfrm>
        </p:spPr>
        <p:txBody>
          <a:bodyPr anchor="b"/>
          <a:lstStyle>
            <a:lvl1pPr>
              <a:defRPr sz="8666"/>
            </a:lvl1pPr>
          </a:lstStyle>
          <a:p>
            <a:r>
              <a:rPr lang="zh-CN" altLang="en-US"/>
              <a:t>单击此处编辑母版标题样式</a:t>
            </a:r>
          </a:p>
        </p:txBody>
      </p:sp>
      <p:sp>
        <p:nvSpPr>
          <p:cNvPr id="3" name="文本占位符 2">
            <a:extLst>
              <a:ext uri="{FF2B5EF4-FFF2-40B4-BE49-F238E27FC236}">
                <a16:creationId xmlns:a16="http://schemas.microsoft.com/office/drawing/2014/main" id="{15F52A74-A2FA-4470-8BDD-70CB1DB54F98}"/>
              </a:ext>
            </a:extLst>
          </p:cNvPr>
          <p:cNvSpPr>
            <a:spLocks noGrp="1"/>
          </p:cNvSpPr>
          <p:nvPr>
            <p:ph type="body" idx="1"/>
          </p:nvPr>
        </p:nvSpPr>
        <p:spPr>
          <a:xfrm>
            <a:off x="467917" y="6629228"/>
            <a:ext cx="5915025" cy="2166937"/>
          </a:xfrm>
        </p:spPr>
        <p:txBody>
          <a:bodyPr/>
          <a:lstStyle>
            <a:lvl1pPr marL="0" indent="0">
              <a:buNone/>
              <a:defRPr sz="3467">
                <a:solidFill>
                  <a:schemeClr val="tx1">
                    <a:tint val="75000"/>
                  </a:schemeClr>
                </a:solidFill>
              </a:defRPr>
            </a:lvl1pPr>
            <a:lvl2pPr marL="660397" indent="0">
              <a:buNone/>
              <a:defRPr sz="2889">
                <a:solidFill>
                  <a:schemeClr val="tx1">
                    <a:tint val="75000"/>
                  </a:schemeClr>
                </a:solidFill>
              </a:defRPr>
            </a:lvl2pPr>
            <a:lvl3pPr marL="1320793" indent="0">
              <a:buNone/>
              <a:defRPr sz="2601">
                <a:solidFill>
                  <a:schemeClr val="tx1">
                    <a:tint val="75000"/>
                  </a:schemeClr>
                </a:solidFill>
              </a:defRPr>
            </a:lvl3pPr>
            <a:lvl4pPr marL="1981188" indent="0">
              <a:buNone/>
              <a:defRPr sz="2311">
                <a:solidFill>
                  <a:schemeClr val="tx1">
                    <a:tint val="75000"/>
                  </a:schemeClr>
                </a:solidFill>
              </a:defRPr>
            </a:lvl4pPr>
            <a:lvl5pPr marL="2641585" indent="0">
              <a:buNone/>
              <a:defRPr sz="2311">
                <a:solidFill>
                  <a:schemeClr val="tx1">
                    <a:tint val="75000"/>
                  </a:schemeClr>
                </a:solidFill>
              </a:defRPr>
            </a:lvl5pPr>
            <a:lvl6pPr marL="3301981" indent="0">
              <a:buNone/>
              <a:defRPr sz="2311">
                <a:solidFill>
                  <a:schemeClr val="tx1">
                    <a:tint val="75000"/>
                  </a:schemeClr>
                </a:solidFill>
              </a:defRPr>
            </a:lvl6pPr>
            <a:lvl7pPr marL="3962376" indent="0">
              <a:buNone/>
              <a:defRPr sz="2311">
                <a:solidFill>
                  <a:schemeClr val="tx1">
                    <a:tint val="75000"/>
                  </a:schemeClr>
                </a:solidFill>
              </a:defRPr>
            </a:lvl7pPr>
            <a:lvl8pPr marL="4622773" indent="0">
              <a:buNone/>
              <a:defRPr sz="2311">
                <a:solidFill>
                  <a:schemeClr val="tx1">
                    <a:tint val="75000"/>
                  </a:schemeClr>
                </a:solidFill>
              </a:defRPr>
            </a:lvl8pPr>
            <a:lvl9pPr marL="5283170" indent="0">
              <a:buNone/>
              <a:defRPr sz="2311">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750E82-2B12-4E6C-ACA7-58AE1661C532}"/>
              </a:ext>
            </a:extLst>
          </p:cNvPr>
          <p:cNvSpPr>
            <a:spLocks noGrp="1"/>
          </p:cNvSpPr>
          <p:nvPr>
            <p:ph type="dt" sz="half" idx="10"/>
          </p:nvPr>
        </p:nvSpPr>
        <p:spPr/>
        <p:txBody>
          <a:bodyPr/>
          <a:lstStyle/>
          <a:p>
            <a:fld id="{D6F31695-AAEF-418F-9D0B-F9FCE5B56EF3}" type="datetimeFigureOut">
              <a:rPr lang="zh-CN" altLang="en-US" smtClean="0"/>
              <a:t>2020/10/28</a:t>
            </a:fld>
            <a:endParaRPr lang="zh-CN" altLang="en-US"/>
          </a:p>
        </p:txBody>
      </p:sp>
      <p:sp>
        <p:nvSpPr>
          <p:cNvPr id="5" name="页脚占位符 4">
            <a:extLst>
              <a:ext uri="{FF2B5EF4-FFF2-40B4-BE49-F238E27FC236}">
                <a16:creationId xmlns:a16="http://schemas.microsoft.com/office/drawing/2014/main" id="{9BD44DC6-29DA-4169-9F98-C6FB8B08DE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D50CFA-FFB0-4D52-9790-9302AF331C9D}"/>
              </a:ext>
            </a:extLst>
          </p:cNvPr>
          <p:cNvSpPr>
            <a:spLocks noGrp="1"/>
          </p:cNvSpPr>
          <p:nvPr>
            <p:ph type="sldNum" sz="quarter" idx="12"/>
          </p:nvPr>
        </p:nvSpPr>
        <p:spPr/>
        <p:txBody>
          <a:bodyPr/>
          <a:lstStyle/>
          <a:p>
            <a:fld id="{CD8BB854-49B6-4666-91A3-D293BA43BF52}" type="slidenum">
              <a:rPr lang="zh-CN" altLang="en-US" smtClean="0"/>
              <a:t>‹#›</a:t>
            </a:fld>
            <a:endParaRPr lang="zh-CN" altLang="en-US"/>
          </a:p>
        </p:txBody>
      </p:sp>
    </p:spTree>
    <p:extLst>
      <p:ext uri="{BB962C8B-B14F-4D97-AF65-F5344CB8AC3E}">
        <p14:creationId xmlns:p14="http://schemas.microsoft.com/office/powerpoint/2010/main" val="1585996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CA8DD1-7E76-4DEB-AE17-7507E79471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120C781-BDB0-4F4A-B713-A8F6B9B51335}"/>
              </a:ext>
            </a:extLst>
          </p:cNvPr>
          <p:cNvSpPr>
            <a:spLocks noGrp="1"/>
          </p:cNvSpPr>
          <p:nvPr>
            <p:ph sz="half" idx="1"/>
          </p:nvPr>
        </p:nvSpPr>
        <p:spPr>
          <a:xfrm>
            <a:off x="471488" y="2637014"/>
            <a:ext cx="2914650" cy="628526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A95AFE6-FCAB-4F6B-B89C-2D6E292830A0}"/>
              </a:ext>
            </a:extLst>
          </p:cNvPr>
          <p:cNvSpPr>
            <a:spLocks noGrp="1"/>
          </p:cNvSpPr>
          <p:nvPr>
            <p:ph sz="half" idx="2"/>
          </p:nvPr>
        </p:nvSpPr>
        <p:spPr>
          <a:xfrm>
            <a:off x="3471863" y="2637014"/>
            <a:ext cx="2914650" cy="628526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B98DD8B-D33D-4FAC-B4A2-D058EB5CBA5E}"/>
              </a:ext>
            </a:extLst>
          </p:cNvPr>
          <p:cNvSpPr>
            <a:spLocks noGrp="1"/>
          </p:cNvSpPr>
          <p:nvPr>
            <p:ph type="dt" sz="half" idx="10"/>
          </p:nvPr>
        </p:nvSpPr>
        <p:spPr/>
        <p:txBody>
          <a:bodyPr/>
          <a:lstStyle/>
          <a:p>
            <a:fld id="{D6F31695-AAEF-418F-9D0B-F9FCE5B56EF3}" type="datetimeFigureOut">
              <a:rPr lang="zh-CN" altLang="en-US" smtClean="0"/>
              <a:t>2020/10/28</a:t>
            </a:fld>
            <a:endParaRPr lang="zh-CN" altLang="en-US"/>
          </a:p>
        </p:txBody>
      </p:sp>
      <p:sp>
        <p:nvSpPr>
          <p:cNvPr id="6" name="页脚占位符 5">
            <a:extLst>
              <a:ext uri="{FF2B5EF4-FFF2-40B4-BE49-F238E27FC236}">
                <a16:creationId xmlns:a16="http://schemas.microsoft.com/office/drawing/2014/main" id="{6ED2BD68-0D63-4E22-AA20-F1F66C7A2D8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8AA27C3-5A65-4DB0-A935-89DBCC23E262}"/>
              </a:ext>
            </a:extLst>
          </p:cNvPr>
          <p:cNvSpPr>
            <a:spLocks noGrp="1"/>
          </p:cNvSpPr>
          <p:nvPr>
            <p:ph type="sldNum" sz="quarter" idx="12"/>
          </p:nvPr>
        </p:nvSpPr>
        <p:spPr/>
        <p:txBody>
          <a:bodyPr/>
          <a:lstStyle/>
          <a:p>
            <a:fld id="{CD8BB854-49B6-4666-91A3-D293BA43BF52}" type="slidenum">
              <a:rPr lang="zh-CN" altLang="en-US" smtClean="0"/>
              <a:t>‹#›</a:t>
            </a:fld>
            <a:endParaRPr lang="zh-CN" altLang="en-US"/>
          </a:p>
        </p:txBody>
      </p:sp>
    </p:spTree>
    <p:extLst>
      <p:ext uri="{BB962C8B-B14F-4D97-AF65-F5344CB8AC3E}">
        <p14:creationId xmlns:p14="http://schemas.microsoft.com/office/powerpoint/2010/main" val="604713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AB662-A7F9-4573-B605-9E1A9B3D404F}"/>
              </a:ext>
            </a:extLst>
          </p:cNvPr>
          <p:cNvSpPr>
            <a:spLocks noGrp="1"/>
          </p:cNvSpPr>
          <p:nvPr>
            <p:ph type="title"/>
          </p:nvPr>
        </p:nvSpPr>
        <p:spPr>
          <a:xfrm>
            <a:off x="472381" y="527404"/>
            <a:ext cx="5915025" cy="191470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B34C4BA-CE1B-4283-85DB-8C06BF7CEB14}"/>
              </a:ext>
            </a:extLst>
          </p:cNvPr>
          <p:cNvSpPr>
            <a:spLocks noGrp="1"/>
          </p:cNvSpPr>
          <p:nvPr>
            <p:ph type="body" idx="1"/>
          </p:nvPr>
        </p:nvSpPr>
        <p:spPr>
          <a:xfrm>
            <a:off x="472383" y="2428347"/>
            <a:ext cx="2901255" cy="1190095"/>
          </a:xfrm>
        </p:spPr>
        <p:txBody>
          <a:bodyPr anchor="b"/>
          <a:lstStyle>
            <a:lvl1pPr marL="0" indent="0">
              <a:buNone/>
              <a:defRPr sz="3467" b="1"/>
            </a:lvl1pPr>
            <a:lvl2pPr marL="660397" indent="0">
              <a:buNone/>
              <a:defRPr sz="2889" b="1"/>
            </a:lvl2pPr>
            <a:lvl3pPr marL="1320793" indent="0">
              <a:buNone/>
              <a:defRPr sz="2601" b="1"/>
            </a:lvl3pPr>
            <a:lvl4pPr marL="1981188" indent="0">
              <a:buNone/>
              <a:defRPr sz="2311" b="1"/>
            </a:lvl4pPr>
            <a:lvl5pPr marL="2641585" indent="0">
              <a:buNone/>
              <a:defRPr sz="2311" b="1"/>
            </a:lvl5pPr>
            <a:lvl6pPr marL="3301981" indent="0">
              <a:buNone/>
              <a:defRPr sz="2311" b="1"/>
            </a:lvl6pPr>
            <a:lvl7pPr marL="3962376" indent="0">
              <a:buNone/>
              <a:defRPr sz="2311" b="1"/>
            </a:lvl7pPr>
            <a:lvl8pPr marL="4622773" indent="0">
              <a:buNone/>
              <a:defRPr sz="2311" b="1"/>
            </a:lvl8pPr>
            <a:lvl9pPr marL="5283170" indent="0">
              <a:buNone/>
              <a:defRPr sz="2311"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B6ED2CC-2832-45CE-9E58-24254F94F0E0}"/>
              </a:ext>
            </a:extLst>
          </p:cNvPr>
          <p:cNvSpPr>
            <a:spLocks noGrp="1"/>
          </p:cNvSpPr>
          <p:nvPr>
            <p:ph sz="half" idx="2"/>
          </p:nvPr>
        </p:nvSpPr>
        <p:spPr>
          <a:xfrm>
            <a:off x="472383" y="3618443"/>
            <a:ext cx="2901255" cy="532218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35E4388-83BE-48EC-83E9-02BEE827B830}"/>
              </a:ext>
            </a:extLst>
          </p:cNvPr>
          <p:cNvSpPr>
            <a:spLocks noGrp="1"/>
          </p:cNvSpPr>
          <p:nvPr>
            <p:ph type="body" sz="quarter" idx="3"/>
          </p:nvPr>
        </p:nvSpPr>
        <p:spPr>
          <a:xfrm>
            <a:off x="3471864" y="2428347"/>
            <a:ext cx="2915543" cy="1190095"/>
          </a:xfrm>
        </p:spPr>
        <p:txBody>
          <a:bodyPr anchor="b"/>
          <a:lstStyle>
            <a:lvl1pPr marL="0" indent="0">
              <a:buNone/>
              <a:defRPr sz="3467" b="1"/>
            </a:lvl1pPr>
            <a:lvl2pPr marL="660397" indent="0">
              <a:buNone/>
              <a:defRPr sz="2889" b="1"/>
            </a:lvl2pPr>
            <a:lvl3pPr marL="1320793" indent="0">
              <a:buNone/>
              <a:defRPr sz="2601" b="1"/>
            </a:lvl3pPr>
            <a:lvl4pPr marL="1981188" indent="0">
              <a:buNone/>
              <a:defRPr sz="2311" b="1"/>
            </a:lvl4pPr>
            <a:lvl5pPr marL="2641585" indent="0">
              <a:buNone/>
              <a:defRPr sz="2311" b="1"/>
            </a:lvl5pPr>
            <a:lvl6pPr marL="3301981" indent="0">
              <a:buNone/>
              <a:defRPr sz="2311" b="1"/>
            </a:lvl6pPr>
            <a:lvl7pPr marL="3962376" indent="0">
              <a:buNone/>
              <a:defRPr sz="2311" b="1"/>
            </a:lvl7pPr>
            <a:lvl8pPr marL="4622773" indent="0">
              <a:buNone/>
              <a:defRPr sz="2311" b="1"/>
            </a:lvl8pPr>
            <a:lvl9pPr marL="5283170" indent="0">
              <a:buNone/>
              <a:defRPr sz="2311"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113FCE2-4077-4165-941F-51DA371B7C7B}"/>
              </a:ext>
            </a:extLst>
          </p:cNvPr>
          <p:cNvSpPr>
            <a:spLocks noGrp="1"/>
          </p:cNvSpPr>
          <p:nvPr>
            <p:ph sz="quarter" idx="4"/>
          </p:nvPr>
        </p:nvSpPr>
        <p:spPr>
          <a:xfrm>
            <a:off x="3471864" y="3618443"/>
            <a:ext cx="2915543" cy="532218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7BF1233-938C-4D5B-B47E-7EEEBA880361}"/>
              </a:ext>
            </a:extLst>
          </p:cNvPr>
          <p:cNvSpPr>
            <a:spLocks noGrp="1"/>
          </p:cNvSpPr>
          <p:nvPr>
            <p:ph type="dt" sz="half" idx="10"/>
          </p:nvPr>
        </p:nvSpPr>
        <p:spPr/>
        <p:txBody>
          <a:bodyPr/>
          <a:lstStyle/>
          <a:p>
            <a:fld id="{D6F31695-AAEF-418F-9D0B-F9FCE5B56EF3}" type="datetimeFigureOut">
              <a:rPr lang="zh-CN" altLang="en-US" smtClean="0"/>
              <a:t>2020/10/28</a:t>
            </a:fld>
            <a:endParaRPr lang="zh-CN" altLang="en-US"/>
          </a:p>
        </p:txBody>
      </p:sp>
      <p:sp>
        <p:nvSpPr>
          <p:cNvPr id="8" name="页脚占位符 7">
            <a:extLst>
              <a:ext uri="{FF2B5EF4-FFF2-40B4-BE49-F238E27FC236}">
                <a16:creationId xmlns:a16="http://schemas.microsoft.com/office/drawing/2014/main" id="{AAAE3127-6EDE-49F4-8D17-3F48C2038B4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246BC51-E0A4-489E-A2B5-7843E2F7C9B5}"/>
              </a:ext>
            </a:extLst>
          </p:cNvPr>
          <p:cNvSpPr>
            <a:spLocks noGrp="1"/>
          </p:cNvSpPr>
          <p:nvPr>
            <p:ph type="sldNum" sz="quarter" idx="12"/>
          </p:nvPr>
        </p:nvSpPr>
        <p:spPr/>
        <p:txBody>
          <a:bodyPr/>
          <a:lstStyle/>
          <a:p>
            <a:fld id="{CD8BB854-49B6-4666-91A3-D293BA43BF52}" type="slidenum">
              <a:rPr lang="zh-CN" altLang="en-US" smtClean="0"/>
              <a:t>‹#›</a:t>
            </a:fld>
            <a:endParaRPr lang="zh-CN" altLang="en-US"/>
          </a:p>
        </p:txBody>
      </p:sp>
    </p:spTree>
    <p:extLst>
      <p:ext uri="{BB962C8B-B14F-4D97-AF65-F5344CB8AC3E}">
        <p14:creationId xmlns:p14="http://schemas.microsoft.com/office/powerpoint/2010/main" val="820699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5B62B4-1E31-4BA0-BD6D-D0837D1C89F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FA596F6-1E07-4518-A05D-173833859AF4}"/>
              </a:ext>
            </a:extLst>
          </p:cNvPr>
          <p:cNvSpPr>
            <a:spLocks noGrp="1"/>
          </p:cNvSpPr>
          <p:nvPr>
            <p:ph type="dt" sz="half" idx="10"/>
          </p:nvPr>
        </p:nvSpPr>
        <p:spPr/>
        <p:txBody>
          <a:bodyPr/>
          <a:lstStyle/>
          <a:p>
            <a:fld id="{D6F31695-AAEF-418F-9D0B-F9FCE5B56EF3}" type="datetimeFigureOut">
              <a:rPr lang="zh-CN" altLang="en-US" smtClean="0"/>
              <a:t>2020/10/28</a:t>
            </a:fld>
            <a:endParaRPr lang="zh-CN" altLang="en-US"/>
          </a:p>
        </p:txBody>
      </p:sp>
      <p:sp>
        <p:nvSpPr>
          <p:cNvPr id="4" name="页脚占位符 3">
            <a:extLst>
              <a:ext uri="{FF2B5EF4-FFF2-40B4-BE49-F238E27FC236}">
                <a16:creationId xmlns:a16="http://schemas.microsoft.com/office/drawing/2014/main" id="{D213D7FA-9BCD-4B57-8FE3-C23D937474A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9510A8E-C807-4900-BF4F-EF5D0C5482B5}"/>
              </a:ext>
            </a:extLst>
          </p:cNvPr>
          <p:cNvSpPr>
            <a:spLocks noGrp="1"/>
          </p:cNvSpPr>
          <p:nvPr>
            <p:ph type="sldNum" sz="quarter" idx="12"/>
          </p:nvPr>
        </p:nvSpPr>
        <p:spPr/>
        <p:txBody>
          <a:bodyPr/>
          <a:lstStyle/>
          <a:p>
            <a:fld id="{CD8BB854-49B6-4666-91A3-D293BA43BF52}" type="slidenum">
              <a:rPr lang="zh-CN" altLang="en-US" smtClean="0"/>
              <a:t>‹#›</a:t>
            </a:fld>
            <a:endParaRPr lang="zh-CN" altLang="en-US"/>
          </a:p>
        </p:txBody>
      </p:sp>
    </p:spTree>
    <p:extLst>
      <p:ext uri="{BB962C8B-B14F-4D97-AF65-F5344CB8AC3E}">
        <p14:creationId xmlns:p14="http://schemas.microsoft.com/office/powerpoint/2010/main" val="3957579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7C9429E-35D1-4B53-B62B-83DDE81C50EB}"/>
              </a:ext>
            </a:extLst>
          </p:cNvPr>
          <p:cNvSpPr>
            <a:spLocks noGrp="1"/>
          </p:cNvSpPr>
          <p:nvPr>
            <p:ph type="dt" sz="half" idx="10"/>
          </p:nvPr>
        </p:nvSpPr>
        <p:spPr/>
        <p:txBody>
          <a:bodyPr/>
          <a:lstStyle/>
          <a:p>
            <a:fld id="{D6F31695-AAEF-418F-9D0B-F9FCE5B56EF3}" type="datetimeFigureOut">
              <a:rPr lang="zh-CN" altLang="en-US" smtClean="0"/>
              <a:t>2020/10/28</a:t>
            </a:fld>
            <a:endParaRPr lang="zh-CN" altLang="en-US"/>
          </a:p>
        </p:txBody>
      </p:sp>
      <p:sp>
        <p:nvSpPr>
          <p:cNvPr id="3" name="页脚占位符 2">
            <a:extLst>
              <a:ext uri="{FF2B5EF4-FFF2-40B4-BE49-F238E27FC236}">
                <a16:creationId xmlns:a16="http://schemas.microsoft.com/office/drawing/2014/main" id="{7703ABB3-7265-4C09-86A4-76E6FD1184F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2ABF48-697A-46CA-97B6-FF9F332BF107}"/>
              </a:ext>
            </a:extLst>
          </p:cNvPr>
          <p:cNvSpPr>
            <a:spLocks noGrp="1"/>
          </p:cNvSpPr>
          <p:nvPr>
            <p:ph type="sldNum" sz="quarter" idx="12"/>
          </p:nvPr>
        </p:nvSpPr>
        <p:spPr/>
        <p:txBody>
          <a:bodyPr/>
          <a:lstStyle/>
          <a:p>
            <a:fld id="{CD8BB854-49B6-4666-91A3-D293BA43BF52}" type="slidenum">
              <a:rPr lang="zh-CN" altLang="en-US" smtClean="0"/>
              <a:t>‹#›</a:t>
            </a:fld>
            <a:endParaRPr lang="zh-CN" altLang="en-US"/>
          </a:p>
        </p:txBody>
      </p:sp>
    </p:spTree>
    <p:extLst>
      <p:ext uri="{BB962C8B-B14F-4D97-AF65-F5344CB8AC3E}">
        <p14:creationId xmlns:p14="http://schemas.microsoft.com/office/powerpoint/2010/main" val="1499425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5D9C2-FE33-41C9-8710-8A49E80757CF}"/>
              </a:ext>
            </a:extLst>
          </p:cNvPr>
          <p:cNvSpPr>
            <a:spLocks noGrp="1"/>
          </p:cNvSpPr>
          <p:nvPr>
            <p:ph type="title"/>
          </p:nvPr>
        </p:nvSpPr>
        <p:spPr>
          <a:xfrm>
            <a:off x="472382" y="660400"/>
            <a:ext cx="2211883" cy="2311400"/>
          </a:xfrm>
        </p:spPr>
        <p:txBody>
          <a:bodyPr anchor="b"/>
          <a:lstStyle>
            <a:lvl1pPr>
              <a:defRPr sz="4622"/>
            </a:lvl1pPr>
          </a:lstStyle>
          <a:p>
            <a:r>
              <a:rPr lang="zh-CN" altLang="en-US"/>
              <a:t>单击此处编辑母版标题样式</a:t>
            </a:r>
          </a:p>
        </p:txBody>
      </p:sp>
      <p:sp>
        <p:nvSpPr>
          <p:cNvPr id="3" name="内容占位符 2">
            <a:extLst>
              <a:ext uri="{FF2B5EF4-FFF2-40B4-BE49-F238E27FC236}">
                <a16:creationId xmlns:a16="http://schemas.microsoft.com/office/drawing/2014/main" id="{6C11ADEE-892D-4FAF-87B4-D4D05AD2290A}"/>
              </a:ext>
            </a:extLst>
          </p:cNvPr>
          <p:cNvSpPr>
            <a:spLocks noGrp="1"/>
          </p:cNvSpPr>
          <p:nvPr>
            <p:ph idx="1"/>
          </p:nvPr>
        </p:nvSpPr>
        <p:spPr>
          <a:xfrm>
            <a:off x="2915545" y="1426281"/>
            <a:ext cx="3471863" cy="7039681"/>
          </a:xfrm>
        </p:spPr>
        <p:txBody>
          <a:bodyPr/>
          <a:lstStyle>
            <a:lvl1pPr>
              <a:defRPr sz="4622"/>
            </a:lvl1pPr>
            <a:lvl2pPr>
              <a:defRPr sz="4044"/>
            </a:lvl2pPr>
            <a:lvl3pPr>
              <a:defRPr sz="3467"/>
            </a:lvl3pPr>
            <a:lvl4pPr>
              <a:defRPr sz="2889"/>
            </a:lvl4pPr>
            <a:lvl5pPr>
              <a:defRPr sz="2889"/>
            </a:lvl5pPr>
            <a:lvl6pPr>
              <a:defRPr sz="2889"/>
            </a:lvl6pPr>
            <a:lvl7pPr>
              <a:defRPr sz="2889"/>
            </a:lvl7pPr>
            <a:lvl8pPr>
              <a:defRPr sz="2889"/>
            </a:lvl8pPr>
            <a:lvl9pPr>
              <a:defRPr sz="288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4544E65-9EE3-41A8-A389-FC9AE49759E4}"/>
              </a:ext>
            </a:extLst>
          </p:cNvPr>
          <p:cNvSpPr>
            <a:spLocks noGrp="1"/>
          </p:cNvSpPr>
          <p:nvPr>
            <p:ph type="body" sz="half" idx="2"/>
          </p:nvPr>
        </p:nvSpPr>
        <p:spPr>
          <a:xfrm>
            <a:off x="472382" y="2971800"/>
            <a:ext cx="2211883" cy="5505627"/>
          </a:xfrm>
        </p:spPr>
        <p:txBody>
          <a:bodyPr/>
          <a:lstStyle>
            <a:lvl1pPr marL="0" indent="0">
              <a:buNone/>
              <a:defRPr sz="2311"/>
            </a:lvl1pPr>
            <a:lvl2pPr marL="660397" indent="0">
              <a:buNone/>
              <a:defRPr sz="2024"/>
            </a:lvl2pPr>
            <a:lvl3pPr marL="1320793" indent="0">
              <a:buNone/>
              <a:defRPr sz="1733"/>
            </a:lvl3pPr>
            <a:lvl4pPr marL="1981188" indent="0">
              <a:buNone/>
              <a:defRPr sz="1446"/>
            </a:lvl4pPr>
            <a:lvl5pPr marL="2641585" indent="0">
              <a:buNone/>
              <a:defRPr sz="1446"/>
            </a:lvl5pPr>
            <a:lvl6pPr marL="3301981" indent="0">
              <a:buNone/>
              <a:defRPr sz="1446"/>
            </a:lvl6pPr>
            <a:lvl7pPr marL="3962376" indent="0">
              <a:buNone/>
              <a:defRPr sz="1446"/>
            </a:lvl7pPr>
            <a:lvl8pPr marL="4622773" indent="0">
              <a:buNone/>
              <a:defRPr sz="1446"/>
            </a:lvl8pPr>
            <a:lvl9pPr marL="5283170" indent="0">
              <a:buNone/>
              <a:defRPr sz="1446"/>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4C5C600-E8B4-4DDF-A6F2-D7A18C974F63}"/>
              </a:ext>
            </a:extLst>
          </p:cNvPr>
          <p:cNvSpPr>
            <a:spLocks noGrp="1"/>
          </p:cNvSpPr>
          <p:nvPr>
            <p:ph type="dt" sz="half" idx="10"/>
          </p:nvPr>
        </p:nvSpPr>
        <p:spPr/>
        <p:txBody>
          <a:bodyPr/>
          <a:lstStyle/>
          <a:p>
            <a:fld id="{D6F31695-AAEF-418F-9D0B-F9FCE5B56EF3}" type="datetimeFigureOut">
              <a:rPr lang="zh-CN" altLang="en-US" smtClean="0"/>
              <a:t>2020/10/28</a:t>
            </a:fld>
            <a:endParaRPr lang="zh-CN" altLang="en-US"/>
          </a:p>
        </p:txBody>
      </p:sp>
      <p:sp>
        <p:nvSpPr>
          <p:cNvPr id="6" name="页脚占位符 5">
            <a:extLst>
              <a:ext uri="{FF2B5EF4-FFF2-40B4-BE49-F238E27FC236}">
                <a16:creationId xmlns:a16="http://schemas.microsoft.com/office/drawing/2014/main" id="{F3A22565-3C58-4C0A-8EC4-5F6AF64D04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104F8C8-E44E-4A51-B546-6B2FAEAC5159}"/>
              </a:ext>
            </a:extLst>
          </p:cNvPr>
          <p:cNvSpPr>
            <a:spLocks noGrp="1"/>
          </p:cNvSpPr>
          <p:nvPr>
            <p:ph type="sldNum" sz="quarter" idx="12"/>
          </p:nvPr>
        </p:nvSpPr>
        <p:spPr/>
        <p:txBody>
          <a:bodyPr/>
          <a:lstStyle/>
          <a:p>
            <a:fld id="{CD8BB854-49B6-4666-91A3-D293BA43BF52}" type="slidenum">
              <a:rPr lang="zh-CN" altLang="en-US" smtClean="0"/>
              <a:t>‹#›</a:t>
            </a:fld>
            <a:endParaRPr lang="zh-CN" altLang="en-US"/>
          </a:p>
        </p:txBody>
      </p:sp>
    </p:spTree>
    <p:extLst>
      <p:ext uri="{BB962C8B-B14F-4D97-AF65-F5344CB8AC3E}">
        <p14:creationId xmlns:p14="http://schemas.microsoft.com/office/powerpoint/2010/main" val="1912827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16D665-5719-46A5-A0D9-CC428E30AC59}"/>
              </a:ext>
            </a:extLst>
          </p:cNvPr>
          <p:cNvSpPr>
            <a:spLocks noGrp="1"/>
          </p:cNvSpPr>
          <p:nvPr>
            <p:ph type="title"/>
          </p:nvPr>
        </p:nvSpPr>
        <p:spPr>
          <a:xfrm>
            <a:off x="472382" y="660400"/>
            <a:ext cx="2211883" cy="2311400"/>
          </a:xfrm>
        </p:spPr>
        <p:txBody>
          <a:bodyPr anchor="b"/>
          <a:lstStyle>
            <a:lvl1pPr>
              <a:defRPr sz="4622"/>
            </a:lvl1pPr>
          </a:lstStyle>
          <a:p>
            <a:r>
              <a:rPr lang="zh-CN" altLang="en-US"/>
              <a:t>单击此处编辑母版标题样式</a:t>
            </a:r>
          </a:p>
        </p:txBody>
      </p:sp>
      <p:sp>
        <p:nvSpPr>
          <p:cNvPr id="3" name="图片占位符 2">
            <a:extLst>
              <a:ext uri="{FF2B5EF4-FFF2-40B4-BE49-F238E27FC236}">
                <a16:creationId xmlns:a16="http://schemas.microsoft.com/office/drawing/2014/main" id="{B8E07F87-3FA7-401A-9D07-0E6E2A98EC6D}"/>
              </a:ext>
            </a:extLst>
          </p:cNvPr>
          <p:cNvSpPr>
            <a:spLocks noGrp="1"/>
          </p:cNvSpPr>
          <p:nvPr>
            <p:ph type="pic" idx="1"/>
          </p:nvPr>
        </p:nvSpPr>
        <p:spPr>
          <a:xfrm>
            <a:off x="2915545" y="1426281"/>
            <a:ext cx="3471863" cy="7039681"/>
          </a:xfrm>
        </p:spPr>
        <p:txBody>
          <a:bodyPr/>
          <a:lstStyle>
            <a:lvl1pPr marL="0" indent="0">
              <a:buNone/>
              <a:defRPr sz="4622"/>
            </a:lvl1pPr>
            <a:lvl2pPr marL="660397" indent="0">
              <a:buNone/>
              <a:defRPr sz="4044"/>
            </a:lvl2pPr>
            <a:lvl3pPr marL="1320793" indent="0">
              <a:buNone/>
              <a:defRPr sz="3467"/>
            </a:lvl3pPr>
            <a:lvl4pPr marL="1981188" indent="0">
              <a:buNone/>
              <a:defRPr sz="2889"/>
            </a:lvl4pPr>
            <a:lvl5pPr marL="2641585" indent="0">
              <a:buNone/>
              <a:defRPr sz="2889"/>
            </a:lvl5pPr>
            <a:lvl6pPr marL="3301981" indent="0">
              <a:buNone/>
              <a:defRPr sz="2889"/>
            </a:lvl6pPr>
            <a:lvl7pPr marL="3962376" indent="0">
              <a:buNone/>
              <a:defRPr sz="2889"/>
            </a:lvl7pPr>
            <a:lvl8pPr marL="4622773" indent="0">
              <a:buNone/>
              <a:defRPr sz="2889"/>
            </a:lvl8pPr>
            <a:lvl9pPr marL="5283170" indent="0">
              <a:buNone/>
              <a:defRPr sz="2889"/>
            </a:lvl9pPr>
          </a:lstStyle>
          <a:p>
            <a:endParaRPr lang="zh-CN" altLang="en-US"/>
          </a:p>
        </p:txBody>
      </p:sp>
      <p:sp>
        <p:nvSpPr>
          <p:cNvPr id="4" name="文本占位符 3">
            <a:extLst>
              <a:ext uri="{FF2B5EF4-FFF2-40B4-BE49-F238E27FC236}">
                <a16:creationId xmlns:a16="http://schemas.microsoft.com/office/drawing/2014/main" id="{ADF28AAD-BE75-4EB6-88D8-86666A912337}"/>
              </a:ext>
            </a:extLst>
          </p:cNvPr>
          <p:cNvSpPr>
            <a:spLocks noGrp="1"/>
          </p:cNvSpPr>
          <p:nvPr>
            <p:ph type="body" sz="half" idx="2"/>
          </p:nvPr>
        </p:nvSpPr>
        <p:spPr>
          <a:xfrm>
            <a:off x="472382" y="2971800"/>
            <a:ext cx="2211883" cy="5505627"/>
          </a:xfrm>
        </p:spPr>
        <p:txBody>
          <a:bodyPr/>
          <a:lstStyle>
            <a:lvl1pPr marL="0" indent="0">
              <a:buNone/>
              <a:defRPr sz="2311"/>
            </a:lvl1pPr>
            <a:lvl2pPr marL="660397" indent="0">
              <a:buNone/>
              <a:defRPr sz="2024"/>
            </a:lvl2pPr>
            <a:lvl3pPr marL="1320793" indent="0">
              <a:buNone/>
              <a:defRPr sz="1733"/>
            </a:lvl3pPr>
            <a:lvl4pPr marL="1981188" indent="0">
              <a:buNone/>
              <a:defRPr sz="1446"/>
            </a:lvl4pPr>
            <a:lvl5pPr marL="2641585" indent="0">
              <a:buNone/>
              <a:defRPr sz="1446"/>
            </a:lvl5pPr>
            <a:lvl6pPr marL="3301981" indent="0">
              <a:buNone/>
              <a:defRPr sz="1446"/>
            </a:lvl6pPr>
            <a:lvl7pPr marL="3962376" indent="0">
              <a:buNone/>
              <a:defRPr sz="1446"/>
            </a:lvl7pPr>
            <a:lvl8pPr marL="4622773" indent="0">
              <a:buNone/>
              <a:defRPr sz="1446"/>
            </a:lvl8pPr>
            <a:lvl9pPr marL="5283170" indent="0">
              <a:buNone/>
              <a:defRPr sz="1446"/>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7BEF228-FFD0-453B-8E7E-0CB10186904C}"/>
              </a:ext>
            </a:extLst>
          </p:cNvPr>
          <p:cNvSpPr>
            <a:spLocks noGrp="1"/>
          </p:cNvSpPr>
          <p:nvPr>
            <p:ph type="dt" sz="half" idx="10"/>
          </p:nvPr>
        </p:nvSpPr>
        <p:spPr/>
        <p:txBody>
          <a:bodyPr/>
          <a:lstStyle/>
          <a:p>
            <a:fld id="{D6F31695-AAEF-418F-9D0B-F9FCE5B56EF3}" type="datetimeFigureOut">
              <a:rPr lang="zh-CN" altLang="en-US" smtClean="0"/>
              <a:t>2020/10/28</a:t>
            </a:fld>
            <a:endParaRPr lang="zh-CN" altLang="en-US"/>
          </a:p>
        </p:txBody>
      </p:sp>
      <p:sp>
        <p:nvSpPr>
          <p:cNvPr id="6" name="页脚占位符 5">
            <a:extLst>
              <a:ext uri="{FF2B5EF4-FFF2-40B4-BE49-F238E27FC236}">
                <a16:creationId xmlns:a16="http://schemas.microsoft.com/office/drawing/2014/main" id="{7D111201-1BD1-495F-B459-5F0B54CBCE1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9023AD3-81F8-4E94-BFBA-515623562022}"/>
              </a:ext>
            </a:extLst>
          </p:cNvPr>
          <p:cNvSpPr>
            <a:spLocks noGrp="1"/>
          </p:cNvSpPr>
          <p:nvPr>
            <p:ph type="sldNum" sz="quarter" idx="12"/>
          </p:nvPr>
        </p:nvSpPr>
        <p:spPr/>
        <p:txBody>
          <a:bodyPr/>
          <a:lstStyle/>
          <a:p>
            <a:fld id="{CD8BB854-49B6-4666-91A3-D293BA43BF52}" type="slidenum">
              <a:rPr lang="zh-CN" altLang="en-US" smtClean="0"/>
              <a:t>‹#›</a:t>
            </a:fld>
            <a:endParaRPr lang="zh-CN" altLang="en-US"/>
          </a:p>
        </p:txBody>
      </p:sp>
    </p:spTree>
    <p:extLst>
      <p:ext uri="{BB962C8B-B14F-4D97-AF65-F5344CB8AC3E}">
        <p14:creationId xmlns:p14="http://schemas.microsoft.com/office/powerpoint/2010/main" val="2794551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1959CB4-7C55-45CE-8A63-E1999C5083FB}"/>
              </a:ext>
            </a:extLst>
          </p:cNvPr>
          <p:cNvSpPr>
            <a:spLocks noGrp="1"/>
          </p:cNvSpPr>
          <p:nvPr>
            <p:ph type="title"/>
          </p:nvPr>
        </p:nvSpPr>
        <p:spPr>
          <a:xfrm>
            <a:off x="471490" y="527404"/>
            <a:ext cx="5915025" cy="191470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6E74EA3-FFB6-4F1A-B79A-D8AC38F66BCE}"/>
              </a:ext>
            </a:extLst>
          </p:cNvPr>
          <p:cNvSpPr>
            <a:spLocks noGrp="1"/>
          </p:cNvSpPr>
          <p:nvPr>
            <p:ph type="body" idx="1"/>
          </p:nvPr>
        </p:nvSpPr>
        <p:spPr>
          <a:xfrm>
            <a:off x="471490" y="2637014"/>
            <a:ext cx="5915025" cy="628526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2FC62F5-91CA-47DB-A06D-655FC2D122A4}"/>
              </a:ext>
            </a:extLst>
          </p:cNvPr>
          <p:cNvSpPr>
            <a:spLocks noGrp="1"/>
          </p:cNvSpPr>
          <p:nvPr>
            <p:ph type="dt" sz="half" idx="2"/>
          </p:nvPr>
        </p:nvSpPr>
        <p:spPr>
          <a:xfrm>
            <a:off x="471488" y="9181398"/>
            <a:ext cx="1543050" cy="527403"/>
          </a:xfrm>
          <a:prstGeom prst="rect">
            <a:avLst/>
          </a:prstGeom>
        </p:spPr>
        <p:txBody>
          <a:bodyPr vert="horz" lIns="91440" tIns="45720" rIns="91440" bIns="45720" rtlCol="0" anchor="ctr"/>
          <a:lstStyle>
            <a:lvl1pPr algn="l">
              <a:defRPr sz="1733">
                <a:solidFill>
                  <a:schemeClr val="tx1">
                    <a:tint val="75000"/>
                  </a:schemeClr>
                </a:solidFill>
              </a:defRPr>
            </a:lvl1pPr>
          </a:lstStyle>
          <a:p>
            <a:fld id="{D6F31695-AAEF-418F-9D0B-F9FCE5B56EF3}" type="datetimeFigureOut">
              <a:rPr lang="zh-CN" altLang="en-US" smtClean="0"/>
              <a:t>2020/10/28</a:t>
            </a:fld>
            <a:endParaRPr lang="zh-CN" altLang="en-US"/>
          </a:p>
        </p:txBody>
      </p:sp>
      <p:sp>
        <p:nvSpPr>
          <p:cNvPr id="5" name="页脚占位符 4">
            <a:extLst>
              <a:ext uri="{FF2B5EF4-FFF2-40B4-BE49-F238E27FC236}">
                <a16:creationId xmlns:a16="http://schemas.microsoft.com/office/drawing/2014/main" id="{8C468CE0-2D58-4C38-BFB2-081556C27544}"/>
              </a:ext>
            </a:extLst>
          </p:cNvPr>
          <p:cNvSpPr>
            <a:spLocks noGrp="1"/>
          </p:cNvSpPr>
          <p:nvPr>
            <p:ph type="ftr" sz="quarter" idx="3"/>
          </p:nvPr>
        </p:nvSpPr>
        <p:spPr>
          <a:xfrm>
            <a:off x="2271715" y="9181398"/>
            <a:ext cx="2314575" cy="527403"/>
          </a:xfrm>
          <a:prstGeom prst="rect">
            <a:avLst/>
          </a:prstGeom>
        </p:spPr>
        <p:txBody>
          <a:bodyPr vert="horz" lIns="91440" tIns="45720" rIns="91440" bIns="45720" rtlCol="0" anchor="ctr"/>
          <a:lstStyle>
            <a:lvl1pPr algn="ctr">
              <a:defRPr sz="1733">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C9070B2-6CF7-49BE-8710-227D2768A4E0}"/>
              </a:ext>
            </a:extLst>
          </p:cNvPr>
          <p:cNvSpPr>
            <a:spLocks noGrp="1"/>
          </p:cNvSpPr>
          <p:nvPr>
            <p:ph type="sldNum" sz="quarter" idx="4"/>
          </p:nvPr>
        </p:nvSpPr>
        <p:spPr>
          <a:xfrm>
            <a:off x="4843463" y="9181398"/>
            <a:ext cx="1543050" cy="527403"/>
          </a:xfrm>
          <a:prstGeom prst="rect">
            <a:avLst/>
          </a:prstGeom>
        </p:spPr>
        <p:txBody>
          <a:bodyPr vert="horz" lIns="91440" tIns="45720" rIns="91440" bIns="45720" rtlCol="0" anchor="ctr"/>
          <a:lstStyle>
            <a:lvl1pPr algn="r">
              <a:defRPr sz="1733">
                <a:solidFill>
                  <a:schemeClr val="tx1">
                    <a:tint val="75000"/>
                  </a:schemeClr>
                </a:solidFill>
              </a:defRPr>
            </a:lvl1pPr>
          </a:lstStyle>
          <a:p>
            <a:fld id="{CD8BB854-49B6-4666-91A3-D293BA43BF52}" type="slidenum">
              <a:rPr lang="zh-CN" altLang="en-US" smtClean="0"/>
              <a:t>‹#›</a:t>
            </a:fld>
            <a:endParaRPr lang="zh-CN" altLang="en-US"/>
          </a:p>
        </p:txBody>
      </p:sp>
    </p:spTree>
    <p:extLst>
      <p:ext uri="{BB962C8B-B14F-4D97-AF65-F5344CB8AC3E}">
        <p14:creationId xmlns:p14="http://schemas.microsoft.com/office/powerpoint/2010/main" val="1366844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320793" rtl="0" eaLnBrk="1" latinLnBrk="0" hangingPunct="1">
        <a:lnSpc>
          <a:spcPct val="90000"/>
        </a:lnSpc>
        <a:spcBef>
          <a:spcPct val="0"/>
        </a:spcBef>
        <a:buNone/>
        <a:defRPr sz="6355" kern="1200">
          <a:solidFill>
            <a:schemeClr val="tx1"/>
          </a:solidFill>
          <a:latin typeface="+mj-lt"/>
          <a:ea typeface="+mj-ea"/>
          <a:cs typeface="+mj-cs"/>
        </a:defRPr>
      </a:lvl1pPr>
    </p:titleStyle>
    <p:bodyStyle>
      <a:lvl1pPr marL="330200" indent="-330200" algn="l" defTabSz="1320793" rtl="0" eaLnBrk="1" latinLnBrk="0" hangingPunct="1">
        <a:lnSpc>
          <a:spcPct val="90000"/>
        </a:lnSpc>
        <a:spcBef>
          <a:spcPts val="1446"/>
        </a:spcBef>
        <a:buFont typeface="Arial" panose="020B0604020202020204" pitchFamily="34" charset="0"/>
        <a:buChar char="•"/>
        <a:defRPr sz="4044" kern="1200">
          <a:solidFill>
            <a:schemeClr val="tx1"/>
          </a:solidFill>
          <a:latin typeface="+mn-lt"/>
          <a:ea typeface="+mn-ea"/>
          <a:cs typeface="+mn-cs"/>
        </a:defRPr>
      </a:lvl1pPr>
      <a:lvl2pPr marL="990594" indent="-330200" algn="l" defTabSz="1320793" rtl="0" eaLnBrk="1" latinLnBrk="0" hangingPunct="1">
        <a:lnSpc>
          <a:spcPct val="90000"/>
        </a:lnSpc>
        <a:spcBef>
          <a:spcPts val="722"/>
        </a:spcBef>
        <a:buFont typeface="Arial" panose="020B0604020202020204" pitchFamily="34" charset="0"/>
        <a:buChar char="•"/>
        <a:defRPr sz="3467" kern="1200">
          <a:solidFill>
            <a:schemeClr val="tx1"/>
          </a:solidFill>
          <a:latin typeface="+mn-lt"/>
          <a:ea typeface="+mn-ea"/>
          <a:cs typeface="+mn-cs"/>
        </a:defRPr>
      </a:lvl2pPr>
      <a:lvl3pPr marL="1650991" indent="-330200" algn="l" defTabSz="1320793" rtl="0" eaLnBrk="1" latinLnBrk="0" hangingPunct="1">
        <a:lnSpc>
          <a:spcPct val="90000"/>
        </a:lnSpc>
        <a:spcBef>
          <a:spcPts val="722"/>
        </a:spcBef>
        <a:buFont typeface="Arial" panose="020B0604020202020204" pitchFamily="34" charset="0"/>
        <a:buChar char="•"/>
        <a:defRPr sz="2889" kern="1200">
          <a:solidFill>
            <a:schemeClr val="tx1"/>
          </a:solidFill>
          <a:latin typeface="+mn-lt"/>
          <a:ea typeface="+mn-ea"/>
          <a:cs typeface="+mn-cs"/>
        </a:defRPr>
      </a:lvl3pPr>
      <a:lvl4pPr marL="2311388" indent="-330200" algn="l" defTabSz="1320793" rtl="0" eaLnBrk="1" latinLnBrk="0" hangingPunct="1">
        <a:lnSpc>
          <a:spcPct val="90000"/>
        </a:lnSpc>
        <a:spcBef>
          <a:spcPts val="722"/>
        </a:spcBef>
        <a:buFont typeface="Arial" panose="020B0604020202020204" pitchFamily="34" charset="0"/>
        <a:buChar char="•"/>
        <a:defRPr sz="2601" kern="1200">
          <a:solidFill>
            <a:schemeClr val="tx1"/>
          </a:solidFill>
          <a:latin typeface="+mn-lt"/>
          <a:ea typeface="+mn-ea"/>
          <a:cs typeface="+mn-cs"/>
        </a:defRPr>
      </a:lvl4pPr>
      <a:lvl5pPr marL="2971785" indent="-330200" algn="l" defTabSz="1320793" rtl="0" eaLnBrk="1" latinLnBrk="0" hangingPunct="1">
        <a:lnSpc>
          <a:spcPct val="90000"/>
        </a:lnSpc>
        <a:spcBef>
          <a:spcPts val="722"/>
        </a:spcBef>
        <a:buFont typeface="Arial" panose="020B0604020202020204" pitchFamily="34" charset="0"/>
        <a:buChar char="•"/>
        <a:defRPr sz="2601" kern="1200">
          <a:solidFill>
            <a:schemeClr val="tx1"/>
          </a:solidFill>
          <a:latin typeface="+mn-lt"/>
          <a:ea typeface="+mn-ea"/>
          <a:cs typeface="+mn-cs"/>
        </a:defRPr>
      </a:lvl5pPr>
      <a:lvl6pPr marL="3632181" indent="-330200" algn="l" defTabSz="1320793" rtl="0" eaLnBrk="1" latinLnBrk="0" hangingPunct="1">
        <a:lnSpc>
          <a:spcPct val="90000"/>
        </a:lnSpc>
        <a:spcBef>
          <a:spcPts val="722"/>
        </a:spcBef>
        <a:buFont typeface="Arial" panose="020B0604020202020204" pitchFamily="34" charset="0"/>
        <a:buChar char="•"/>
        <a:defRPr sz="2601" kern="1200">
          <a:solidFill>
            <a:schemeClr val="tx1"/>
          </a:solidFill>
          <a:latin typeface="+mn-lt"/>
          <a:ea typeface="+mn-ea"/>
          <a:cs typeface="+mn-cs"/>
        </a:defRPr>
      </a:lvl6pPr>
      <a:lvl7pPr marL="4292576" indent="-330200" algn="l" defTabSz="1320793" rtl="0" eaLnBrk="1" latinLnBrk="0" hangingPunct="1">
        <a:lnSpc>
          <a:spcPct val="90000"/>
        </a:lnSpc>
        <a:spcBef>
          <a:spcPts val="722"/>
        </a:spcBef>
        <a:buFont typeface="Arial" panose="020B0604020202020204" pitchFamily="34" charset="0"/>
        <a:buChar char="•"/>
        <a:defRPr sz="2601" kern="1200">
          <a:solidFill>
            <a:schemeClr val="tx1"/>
          </a:solidFill>
          <a:latin typeface="+mn-lt"/>
          <a:ea typeface="+mn-ea"/>
          <a:cs typeface="+mn-cs"/>
        </a:defRPr>
      </a:lvl7pPr>
      <a:lvl8pPr marL="4952973" indent="-330200" algn="l" defTabSz="1320793" rtl="0" eaLnBrk="1" latinLnBrk="0" hangingPunct="1">
        <a:lnSpc>
          <a:spcPct val="90000"/>
        </a:lnSpc>
        <a:spcBef>
          <a:spcPts val="722"/>
        </a:spcBef>
        <a:buFont typeface="Arial" panose="020B0604020202020204" pitchFamily="34" charset="0"/>
        <a:buChar char="•"/>
        <a:defRPr sz="2601" kern="1200">
          <a:solidFill>
            <a:schemeClr val="tx1"/>
          </a:solidFill>
          <a:latin typeface="+mn-lt"/>
          <a:ea typeface="+mn-ea"/>
          <a:cs typeface="+mn-cs"/>
        </a:defRPr>
      </a:lvl8pPr>
      <a:lvl9pPr marL="5613367" indent="-330200" algn="l" defTabSz="1320793" rtl="0" eaLnBrk="1" latinLnBrk="0" hangingPunct="1">
        <a:lnSpc>
          <a:spcPct val="90000"/>
        </a:lnSpc>
        <a:spcBef>
          <a:spcPts val="722"/>
        </a:spcBef>
        <a:buFont typeface="Arial" panose="020B0604020202020204" pitchFamily="34" charset="0"/>
        <a:buChar char="•"/>
        <a:defRPr sz="2601" kern="1200">
          <a:solidFill>
            <a:schemeClr val="tx1"/>
          </a:solidFill>
          <a:latin typeface="+mn-lt"/>
          <a:ea typeface="+mn-ea"/>
          <a:cs typeface="+mn-cs"/>
        </a:defRPr>
      </a:lvl9pPr>
    </p:bodyStyle>
    <p:otherStyle>
      <a:defPPr>
        <a:defRPr lang="zh-CN"/>
      </a:defPPr>
      <a:lvl1pPr marL="0" algn="l" defTabSz="1320793" rtl="0" eaLnBrk="1" latinLnBrk="0" hangingPunct="1">
        <a:defRPr sz="2601" kern="1200">
          <a:solidFill>
            <a:schemeClr val="tx1"/>
          </a:solidFill>
          <a:latin typeface="+mn-lt"/>
          <a:ea typeface="+mn-ea"/>
          <a:cs typeface="+mn-cs"/>
        </a:defRPr>
      </a:lvl1pPr>
      <a:lvl2pPr marL="660397" algn="l" defTabSz="1320793" rtl="0" eaLnBrk="1" latinLnBrk="0" hangingPunct="1">
        <a:defRPr sz="2601" kern="1200">
          <a:solidFill>
            <a:schemeClr val="tx1"/>
          </a:solidFill>
          <a:latin typeface="+mn-lt"/>
          <a:ea typeface="+mn-ea"/>
          <a:cs typeface="+mn-cs"/>
        </a:defRPr>
      </a:lvl2pPr>
      <a:lvl3pPr marL="1320793" algn="l" defTabSz="1320793" rtl="0" eaLnBrk="1" latinLnBrk="0" hangingPunct="1">
        <a:defRPr sz="2601" kern="1200">
          <a:solidFill>
            <a:schemeClr val="tx1"/>
          </a:solidFill>
          <a:latin typeface="+mn-lt"/>
          <a:ea typeface="+mn-ea"/>
          <a:cs typeface="+mn-cs"/>
        </a:defRPr>
      </a:lvl3pPr>
      <a:lvl4pPr marL="1981188" algn="l" defTabSz="1320793" rtl="0" eaLnBrk="1" latinLnBrk="0" hangingPunct="1">
        <a:defRPr sz="2601" kern="1200">
          <a:solidFill>
            <a:schemeClr val="tx1"/>
          </a:solidFill>
          <a:latin typeface="+mn-lt"/>
          <a:ea typeface="+mn-ea"/>
          <a:cs typeface="+mn-cs"/>
        </a:defRPr>
      </a:lvl4pPr>
      <a:lvl5pPr marL="2641585" algn="l" defTabSz="1320793" rtl="0" eaLnBrk="1" latinLnBrk="0" hangingPunct="1">
        <a:defRPr sz="2601" kern="1200">
          <a:solidFill>
            <a:schemeClr val="tx1"/>
          </a:solidFill>
          <a:latin typeface="+mn-lt"/>
          <a:ea typeface="+mn-ea"/>
          <a:cs typeface="+mn-cs"/>
        </a:defRPr>
      </a:lvl5pPr>
      <a:lvl6pPr marL="3301981" algn="l" defTabSz="1320793" rtl="0" eaLnBrk="1" latinLnBrk="0" hangingPunct="1">
        <a:defRPr sz="2601" kern="1200">
          <a:solidFill>
            <a:schemeClr val="tx1"/>
          </a:solidFill>
          <a:latin typeface="+mn-lt"/>
          <a:ea typeface="+mn-ea"/>
          <a:cs typeface="+mn-cs"/>
        </a:defRPr>
      </a:lvl6pPr>
      <a:lvl7pPr marL="3962376" algn="l" defTabSz="1320793" rtl="0" eaLnBrk="1" latinLnBrk="0" hangingPunct="1">
        <a:defRPr sz="2601" kern="1200">
          <a:solidFill>
            <a:schemeClr val="tx1"/>
          </a:solidFill>
          <a:latin typeface="+mn-lt"/>
          <a:ea typeface="+mn-ea"/>
          <a:cs typeface="+mn-cs"/>
        </a:defRPr>
      </a:lvl7pPr>
      <a:lvl8pPr marL="4622773" algn="l" defTabSz="1320793" rtl="0" eaLnBrk="1" latinLnBrk="0" hangingPunct="1">
        <a:defRPr sz="2601" kern="1200">
          <a:solidFill>
            <a:schemeClr val="tx1"/>
          </a:solidFill>
          <a:latin typeface="+mn-lt"/>
          <a:ea typeface="+mn-ea"/>
          <a:cs typeface="+mn-cs"/>
        </a:defRPr>
      </a:lvl8pPr>
      <a:lvl9pPr marL="5283170" algn="l" defTabSz="1320793" rtl="0" eaLnBrk="1" latinLnBrk="0" hangingPunct="1">
        <a:defRPr sz="26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www.x-mol.com/paper/journal/223"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www.x-mol.com/paperRedirect/1304866325016055808"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www.x-mol.com/paperRedirect/1318290355840585728"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www.x-mol.com/paper/journal/22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www.x-mol.com/paper/journal/223" TargetMode="External"/><Relationship Id="rId4" Type="http://schemas.openxmlformats.org/officeDocument/2006/relationships/hyperlink" Target="https://www.x-mol.com/paperRedirect/130774377348750131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www.x-mol.com/paper/journal/153" TargetMode="External"/><Relationship Id="rId4" Type="http://schemas.openxmlformats.org/officeDocument/2006/relationships/hyperlink" Target="https://www.x-mol.com/paperRedirect/132127622498586214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www.x-mol.com/paper/journal/153" TargetMode="External"/><Relationship Id="rId4" Type="http://schemas.openxmlformats.org/officeDocument/2006/relationships/hyperlink" Target="https://www.x-mol.com/paperRedirect/132053456360332083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www.x-mol.com/paper/journal/223" TargetMode="External"/><Relationship Id="rId4" Type="http://schemas.openxmlformats.org/officeDocument/2006/relationships/hyperlink" Target="https://www.x-mol.com/paperRedirect/1309587360244273152"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www.x-mol.com/paper/journal/142" TargetMode="External"/><Relationship Id="rId4" Type="http://schemas.openxmlformats.org/officeDocument/2006/relationships/hyperlink" Target="https://www.x-mol.com/paperRedirect/1321263757945704448"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www.x-mol.com/paper/journal/139" TargetMode="External"/><Relationship Id="rId4" Type="http://schemas.openxmlformats.org/officeDocument/2006/relationships/hyperlink" Target="https://www.x-mol.com/paperRedirect/132126376912771891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x-mol.com/paperRedirect/1315426838997340160"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x-mol.com/paper/journal/161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www.x-mol.com/paper/journal/312" TargetMode="External"/><Relationship Id="rId4" Type="http://schemas.openxmlformats.org/officeDocument/2006/relationships/hyperlink" Target="https://www.x-mol.com/paperRedirect/131355408385936998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www.x-mol.com/paper/journal/503" TargetMode="External"/><Relationship Id="rId4" Type="http://schemas.openxmlformats.org/officeDocument/2006/relationships/hyperlink" Target="https://www.x-mol.com/paperRedirect/1317595449434279936"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x-mol.com/paperRedirect/1261390294380814336"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www.x-mol.com/paper/journal/497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8DC9AC-28F2-44A0-A657-E185A8739686}"/>
              </a:ext>
            </a:extLst>
          </p:cNvPr>
          <p:cNvSpPr>
            <a:spLocks noGrp="1"/>
          </p:cNvSpPr>
          <p:nvPr>
            <p:ph type="ctrTitle"/>
          </p:nvPr>
        </p:nvSpPr>
        <p:spPr>
          <a:xfrm>
            <a:off x="857250" y="2044938"/>
            <a:ext cx="5143500" cy="3448756"/>
          </a:xfrm>
        </p:spPr>
        <p:txBody>
          <a:bodyPr>
            <a:normAutofit/>
          </a:bodyPr>
          <a:lstStyle/>
          <a:p>
            <a:r>
              <a:rPr lang="zh-CN" altLang="en-US" sz="4000" dirty="0">
                <a:latin typeface="华文仿宋" panose="02010600040101010101" pitchFamily="2" charset="-122"/>
                <a:ea typeface="华文仿宋" panose="02010600040101010101" pitchFamily="2" charset="-122"/>
              </a:rPr>
              <a:t>肠道菌群</a:t>
            </a:r>
            <a:br>
              <a:rPr lang="en-US" altLang="zh-CN" sz="4000" dirty="0">
                <a:latin typeface="华文仿宋" panose="02010600040101010101" pitchFamily="2" charset="-122"/>
                <a:ea typeface="华文仿宋" panose="02010600040101010101" pitchFamily="2" charset="-122"/>
              </a:rPr>
            </a:br>
            <a:endParaRPr lang="zh-CN" altLang="en-US" sz="4000"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065828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0BAE9DDD-F2B2-418E-BD4B-E0B1671BC07E}"/>
              </a:ext>
            </a:extLst>
          </p:cNvPr>
          <p:cNvSpPr txBox="1">
            <a:spLocks/>
          </p:cNvSpPr>
          <p:nvPr/>
        </p:nvSpPr>
        <p:spPr>
          <a:xfrm>
            <a:off x="-2" y="0"/>
            <a:ext cx="6858000" cy="412595"/>
          </a:xfrm>
          <a:prstGeom prst="rect">
            <a:avLst/>
          </a:prstGeom>
        </p:spPr>
        <p:txBody>
          <a:bodyPr vert="horz" lIns="91440" tIns="45720" rIns="91440" bIns="45720" rtlCol="0" anchor="b">
            <a:noAutofit/>
          </a:bodyPr>
          <a:lstStyle>
            <a:lvl1pPr algn="ctr" defTabSz="1320793" rtl="0" eaLnBrk="1" latinLnBrk="0" hangingPunct="1">
              <a:lnSpc>
                <a:spcPct val="90000"/>
              </a:lnSpc>
              <a:spcBef>
                <a:spcPct val="0"/>
              </a:spcBef>
              <a:buNone/>
              <a:defRPr sz="8666" kern="1200">
                <a:solidFill>
                  <a:schemeClr val="tx1"/>
                </a:solidFill>
                <a:latin typeface="+mj-lt"/>
                <a:ea typeface="+mj-ea"/>
                <a:cs typeface="+mj-cs"/>
              </a:defRPr>
            </a:lvl1pPr>
          </a:lstStyle>
          <a:p>
            <a:r>
              <a:rPr lang="zh-CN" altLang="en-US" sz="2400" b="1" dirty="0">
                <a:solidFill>
                  <a:srgbClr val="2E3033"/>
                </a:solidFill>
                <a:latin typeface="杨任东竹石体-Medium" panose="02000000000000000000" pitchFamily="2" charset="-122"/>
                <a:ea typeface="杨任东竹石体-Medium" panose="02000000000000000000" pitchFamily="2" charset="-122"/>
              </a:rPr>
              <a:t>细菌中芳香族化合物代谢的降解及相关调控机制</a:t>
            </a:r>
          </a:p>
        </p:txBody>
      </p:sp>
      <p:sp>
        <p:nvSpPr>
          <p:cNvPr id="5" name="副标题 2">
            <a:extLst>
              <a:ext uri="{FF2B5EF4-FFF2-40B4-BE49-F238E27FC236}">
                <a16:creationId xmlns:a16="http://schemas.microsoft.com/office/drawing/2014/main" id="{EE482C61-60EA-4A09-9898-4A3E33B9B2E7}"/>
              </a:ext>
            </a:extLst>
          </p:cNvPr>
          <p:cNvSpPr txBox="1">
            <a:spLocks/>
          </p:cNvSpPr>
          <p:nvPr/>
        </p:nvSpPr>
        <p:spPr>
          <a:xfrm>
            <a:off x="0" y="5129561"/>
            <a:ext cx="6857999" cy="3983959"/>
          </a:xfrm>
          <a:prstGeom prst="rect">
            <a:avLst/>
          </a:prstGeom>
        </p:spPr>
        <p:txBody>
          <a:bodyPr vert="horz" lIns="91440" tIns="45720" rIns="91440" bIns="45720" rtlCol="0" anchor="ctr">
            <a:noAutofit/>
          </a:bodyPr>
          <a:lstStyle>
            <a:lvl1pPr marL="0" indent="0" algn="ctr" defTabSz="1320793" rtl="0" eaLnBrk="1" latinLnBrk="0" hangingPunct="1">
              <a:lnSpc>
                <a:spcPct val="90000"/>
              </a:lnSpc>
              <a:spcBef>
                <a:spcPts val="1446"/>
              </a:spcBef>
              <a:buFont typeface="Arial" panose="020B0604020202020204" pitchFamily="34" charset="0"/>
              <a:buNone/>
              <a:defRPr sz="3467" kern="1200">
                <a:solidFill>
                  <a:schemeClr val="tx1"/>
                </a:solidFill>
                <a:latin typeface="+mn-lt"/>
                <a:ea typeface="+mn-ea"/>
                <a:cs typeface="+mn-cs"/>
              </a:defRPr>
            </a:lvl1pPr>
            <a:lvl2pPr marL="660397" indent="0" algn="ctr" defTabSz="1320793" rtl="0" eaLnBrk="1" latinLnBrk="0" hangingPunct="1">
              <a:lnSpc>
                <a:spcPct val="90000"/>
              </a:lnSpc>
              <a:spcBef>
                <a:spcPts val="722"/>
              </a:spcBef>
              <a:buFont typeface="Arial" panose="020B0604020202020204" pitchFamily="34" charset="0"/>
              <a:buNone/>
              <a:defRPr sz="2889" kern="1200">
                <a:solidFill>
                  <a:schemeClr val="tx1"/>
                </a:solidFill>
                <a:latin typeface="+mn-lt"/>
                <a:ea typeface="+mn-ea"/>
                <a:cs typeface="+mn-cs"/>
              </a:defRPr>
            </a:lvl2pPr>
            <a:lvl3pPr marL="1320793" indent="0" algn="ctr" defTabSz="1320793" rtl="0" eaLnBrk="1" latinLnBrk="0" hangingPunct="1">
              <a:lnSpc>
                <a:spcPct val="90000"/>
              </a:lnSpc>
              <a:spcBef>
                <a:spcPts val="722"/>
              </a:spcBef>
              <a:buFont typeface="Arial" panose="020B0604020202020204" pitchFamily="34" charset="0"/>
              <a:buNone/>
              <a:defRPr sz="2601" kern="1200">
                <a:solidFill>
                  <a:schemeClr val="tx1"/>
                </a:solidFill>
                <a:latin typeface="+mn-lt"/>
                <a:ea typeface="+mn-ea"/>
                <a:cs typeface="+mn-cs"/>
              </a:defRPr>
            </a:lvl3pPr>
            <a:lvl4pPr marL="1981188"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4pPr>
            <a:lvl5pPr marL="2641585"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5pPr>
            <a:lvl6pPr marL="3301981"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6pPr>
            <a:lvl7pPr marL="3962376"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7pPr>
            <a:lvl8pPr marL="4622773"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8pPr>
            <a:lvl9pPr marL="5283170"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9pPr>
          </a:lstStyle>
          <a:p>
            <a:pPr indent="-171450" algn="l" defTabSz="685800">
              <a:buFont typeface="Arial" panose="020B0604020202020204" pitchFamily="34" charset="0"/>
              <a:buChar char="•"/>
            </a:pPr>
            <a:r>
              <a:rPr lang="zh-CN" altLang="en-US" sz="1200" b="1" dirty="0"/>
              <a:t>研究背景</a:t>
            </a:r>
            <a:r>
              <a:rPr lang="zh-CN" altLang="en-US" sz="1200" dirty="0"/>
              <a:t>：细菌病毒在自然环境中广泛而丰富。它们通过与宿主的相互作用影响生态系统的功能。噬菌体</a:t>
            </a:r>
            <a:r>
              <a:rPr lang="en-US" altLang="zh-CN" sz="1200" dirty="0"/>
              <a:t>-</a:t>
            </a:r>
            <a:r>
              <a:rPr lang="zh-CN" altLang="en-US" sz="1200" dirty="0"/>
              <a:t>宿主配对的研究促进了我们对细菌和噬菌体表型和遗传多样性的理解，但其相互作用的动力学知之甚少。</a:t>
            </a:r>
            <a:endParaRPr lang="en-US" altLang="zh-CN" sz="1200" dirty="0"/>
          </a:p>
          <a:p>
            <a:pPr indent="-171450" algn="l" defTabSz="685800">
              <a:buFont typeface="Arial" panose="020B0604020202020204" pitchFamily="34" charset="0"/>
              <a:buChar char="•"/>
            </a:pPr>
            <a:r>
              <a:rPr lang="zh-CN" altLang="en-US" sz="1200" b="1" dirty="0"/>
              <a:t>研究目的</a:t>
            </a:r>
            <a:r>
              <a:rPr lang="zh-CN" altLang="en-US" sz="1200" dirty="0"/>
              <a:t>：本研究从污水处理厂收集三年样本及数据，对</a:t>
            </a:r>
            <a:r>
              <a:rPr lang="en-US" altLang="zh-CN" sz="1200" dirty="0" err="1"/>
              <a:t>Gordonia</a:t>
            </a:r>
            <a:r>
              <a:rPr lang="zh-CN" altLang="en-US" sz="1200" dirty="0"/>
              <a:t>及其噬菌体之间相互作用的进行了宏基因组测序动态观察。在相对高的时间分辨率下获得自然进化过程中，种群协同进化的动态图谱。</a:t>
            </a:r>
            <a:endParaRPr lang="en-US" altLang="zh-CN" sz="1200" dirty="0"/>
          </a:p>
          <a:p>
            <a:pPr indent="-171450" algn="l" defTabSz="685800">
              <a:buFont typeface="Arial" panose="020B0604020202020204" pitchFamily="34" charset="0"/>
              <a:buChar char="•"/>
            </a:pPr>
            <a:r>
              <a:rPr lang="zh-CN" altLang="en-US" sz="1200" b="1" dirty="0"/>
              <a:t>研究设计：</a:t>
            </a:r>
            <a:r>
              <a:rPr lang="zh-CN" altLang="en-US" sz="1200" dirty="0"/>
              <a:t>协同进化之后，监测</a:t>
            </a:r>
            <a:r>
              <a:rPr lang="en-US" altLang="zh-CN" sz="1200" dirty="0" err="1"/>
              <a:t>Gordonia</a:t>
            </a:r>
            <a:r>
              <a:rPr lang="zh-CN" altLang="en-US" sz="1200" dirty="0"/>
              <a:t>宏基因组组装基因组的</a:t>
            </a:r>
            <a:r>
              <a:rPr lang="en-US" altLang="zh-CN" sz="1200" dirty="0"/>
              <a:t>CRISPR</a:t>
            </a:r>
            <a:r>
              <a:rPr lang="zh-CN" altLang="en-US" sz="1200" dirty="0"/>
              <a:t>位点随时间的变化，以及病毒基因组的相互变化。</a:t>
            </a:r>
            <a:endParaRPr lang="en-US" altLang="zh-CN" sz="1200" dirty="0"/>
          </a:p>
          <a:p>
            <a:pPr indent="-171450" algn="l" defTabSz="685800">
              <a:buFont typeface="Arial" panose="020B0604020202020204" pitchFamily="34" charset="0"/>
              <a:buChar char="•"/>
            </a:pPr>
            <a:r>
              <a:rPr lang="zh-CN" altLang="en-US" sz="1200" b="1" dirty="0"/>
              <a:t>研究结果：</a:t>
            </a:r>
            <a:endParaRPr lang="en-US" altLang="zh-CN" sz="1200" b="1" dirty="0"/>
          </a:p>
          <a:p>
            <a:pPr marL="342900" indent="-171450" algn="l" defTabSz="685800">
              <a:buFont typeface="Arial" panose="020B0604020202020204" pitchFamily="34" charset="0"/>
              <a:buChar char="•"/>
            </a:pPr>
            <a:r>
              <a:rPr lang="zh-CN" altLang="en-US" sz="1200" dirty="0"/>
              <a:t>全基因组分析表明：</a:t>
            </a:r>
            <a:r>
              <a:rPr lang="en-US" altLang="zh-CN" sz="1200" dirty="0" err="1"/>
              <a:t>Gordonia</a:t>
            </a:r>
            <a:r>
              <a:rPr lang="zh-CN" altLang="en-US" sz="1200" dirty="0"/>
              <a:t>品系变异性较低，</a:t>
            </a:r>
            <a:r>
              <a:rPr lang="en-US" altLang="zh-CN" sz="1200" dirty="0"/>
              <a:t>CRISPR</a:t>
            </a:r>
            <a:r>
              <a:rPr lang="zh-CN" altLang="en-US" sz="1200" dirty="0"/>
              <a:t>基因座的末端几乎是克隆保存的。新的</a:t>
            </a:r>
            <a:r>
              <a:rPr lang="en-US" altLang="zh-CN" sz="1200" dirty="0"/>
              <a:t>spacers(</a:t>
            </a:r>
            <a:r>
              <a:rPr lang="zh-CN" altLang="en-US" sz="1200" dirty="0"/>
              <a:t>基因组靶向序列</a:t>
            </a:r>
            <a:r>
              <a:rPr lang="en-US" altLang="zh-CN" sz="1200" dirty="0"/>
              <a:t>)</a:t>
            </a:r>
            <a:r>
              <a:rPr lang="zh-CN" altLang="en-US" sz="1200" dirty="0"/>
              <a:t>在多种细菌中共存。</a:t>
            </a:r>
            <a:endParaRPr lang="en-US" altLang="zh-CN" sz="1200" dirty="0"/>
          </a:p>
          <a:p>
            <a:pPr marL="342900" indent="-171450" algn="l" defTabSz="685800">
              <a:buFont typeface="Arial" panose="020B0604020202020204" pitchFamily="34" charset="0"/>
              <a:buChar char="•"/>
            </a:pPr>
            <a:r>
              <a:rPr lang="zh-CN" altLang="en-US" sz="1200" dirty="0"/>
              <a:t>微生物宿主携带较短的</a:t>
            </a:r>
            <a:r>
              <a:rPr lang="en-US" altLang="zh-CN" sz="1200" dirty="0"/>
              <a:t>CRISPR</a:t>
            </a:r>
            <a:r>
              <a:rPr lang="zh-CN" altLang="en-US" sz="1200" dirty="0"/>
              <a:t>基因座，只包含来自祖先的</a:t>
            </a:r>
            <a:r>
              <a:rPr lang="en-US" altLang="zh-CN" sz="1200" dirty="0"/>
              <a:t>spacers</a:t>
            </a:r>
            <a:r>
              <a:rPr lang="zh-CN" altLang="en-US" sz="1200" dirty="0"/>
              <a:t>，没有获得新的</a:t>
            </a:r>
            <a:r>
              <a:rPr lang="en-US" altLang="zh-CN" sz="1200" dirty="0"/>
              <a:t>spacers</a:t>
            </a:r>
            <a:r>
              <a:rPr lang="zh-CN" altLang="en-US" sz="1200" dirty="0"/>
              <a:t>来对抗共存的噬菌体，占大多数样本中宿主丰度的一半以上。</a:t>
            </a:r>
            <a:endParaRPr lang="en-US" altLang="zh-CN" sz="1200" dirty="0"/>
          </a:p>
          <a:p>
            <a:pPr marL="342900" indent="-171450" algn="l" defTabSz="685800">
              <a:buFont typeface="Arial" panose="020B0604020202020204" pitchFamily="34" charset="0"/>
              <a:buChar char="•"/>
            </a:pPr>
            <a:r>
              <a:rPr lang="zh-CN" altLang="en-US" sz="1200" dirty="0"/>
              <a:t>噬菌体基因组通过引入方向性变化共同进化，而不倾向于</a:t>
            </a:r>
            <a:r>
              <a:rPr lang="en-US" altLang="zh-CN" sz="1200" dirty="0"/>
              <a:t>protospacer</a:t>
            </a:r>
            <a:r>
              <a:rPr lang="zh-CN" altLang="en-US" sz="1200" dirty="0"/>
              <a:t>和</a:t>
            </a:r>
            <a:r>
              <a:rPr lang="en-US" altLang="zh-CN" sz="1200" dirty="0"/>
              <a:t>PAM</a:t>
            </a:r>
            <a:r>
              <a:rPr lang="zh-CN" altLang="en-US" sz="1200" dirty="0"/>
              <a:t>区的突变。</a:t>
            </a:r>
            <a:endParaRPr lang="en-US" altLang="zh-CN" sz="1200" dirty="0"/>
          </a:p>
          <a:p>
            <a:pPr indent="-171450" algn="l" defTabSz="685800">
              <a:buFont typeface="Arial" panose="020B0604020202020204" pitchFamily="34" charset="0"/>
              <a:buChar char="•"/>
            </a:pPr>
            <a:r>
              <a:rPr lang="zh-CN" altLang="en-US" sz="1200" b="1" dirty="0"/>
              <a:t>研究结论</a:t>
            </a:r>
            <a:r>
              <a:rPr lang="zh-CN" altLang="en-US" sz="1200" dirty="0"/>
              <a:t>：宿主和病毒基因组时间分辨变异的宏基因组重建揭示了群体水平上的复杂性如何对细菌</a:t>
            </a:r>
            <a:r>
              <a:rPr lang="en-US" altLang="zh-CN" sz="1200" dirty="0"/>
              <a:t>-</a:t>
            </a:r>
            <a:r>
              <a:rPr lang="zh-CN" altLang="en-US" sz="1200" dirty="0"/>
              <a:t>噬菌体共存产生重要影响。</a:t>
            </a:r>
          </a:p>
        </p:txBody>
      </p:sp>
      <p:pic>
        <p:nvPicPr>
          <p:cNvPr id="6" name="图片 5">
            <a:extLst>
              <a:ext uri="{FF2B5EF4-FFF2-40B4-BE49-F238E27FC236}">
                <a16:creationId xmlns:a16="http://schemas.microsoft.com/office/drawing/2014/main" id="{B2A06850-CF50-4430-B96E-30BE3AD615F0}"/>
              </a:ext>
            </a:extLst>
          </p:cNvPr>
          <p:cNvPicPr>
            <a:picLocks noChangeAspect="1"/>
          </p:cNvPicPr>
          <p:nvPr/>
        </p:nvPicPr>
        <p:blipFill>
          <a:blip r:embed="rId3"/>
          <a:stretch>
            <a:fillRect/>
          </a:stretch>
        </p:blipFill>
        <p:spPr>
          <a:xfrm>
            <a:off x="1097078" y="506774"/>
            <a:ext cx="4663844" cy="4413887"/>
          </a:xfrm>
          <a:prstGeom prst="rect">
            <a:avLst/>
          </a:prstGeom>
        </p:spPr>
      </p:pic>
      <p:sp>
        <p:nvSpPr>
          <p:cNvPr id="7" name="文本框 6">
            <a:extLst>
              <a:ext uri="{FF2B5EF4-FFF2-40B4-BE49-F238E27FC236}">
                <a16:creationId xmlns:a16="http://schemas.microsoft.com/office/drawing/2014/main" id="{D4965527-B89F-4F69-AE63-EFC56FC6F2CA}"/>
              </a:ext>
            </a:extLst>
          </p:cNvPr>
          <p:cNvSpPr txBox="1"/>
          <p:nvPr/>
        </p:nvSpPr>
        <p:spPr>
          <a:xfrm>
            <a:off x="3217333" y="3853109"/>
            <a:ext cx="2427111" cy="584775"/>
          </a:xfrm>
          <a:prstGeom prst="rect">
            <a:avLst/>
          </a:prstGeom>
          <a:noFill/>
        </p:spPr>
        <p:txBody>
          <a:bodyPr wrap="square">
            <a:spAutoFit/>
          </a:bodyPr>
          <a:lstStyle/>
          <a:p>
            <a:pPr algn="ctr"/>
            <a:r>
              <a:rPr lang="zh-CN" altLang="en-US" sz="1600" i="1" dirty="0"/>
              <a:t>环境中芳香族化合物的来源及降解途径</a:t>
            </a:r>
          </a:p>
        </p:txBody>
      </p:sp>
    </p:spTree>
    <p:extLst>
      <p:ext uri="{BB962C8B-B14F-4D97-AF65-F5344CB8AC3E}">
        <p14:creationId xmlns:p14="http://schemas.microsoft.com/office/powerpoint/2010/main" val="3997267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EE482C61-60EA-4A09-9898-4A3E33B9B2E7}"/>
              </a:ext>
            </a:extLst>
          </p:cNvPr>
          <p:cNvSpPr txBox="1">
            <a:spLocks/>
          </p:cNvSpPr>
          <p:nvPr/>
        </p:nvSpPr>
        <p:spPr>
          <a:xfrm>
            <a:off x="-2" y="5320447"/>
            <a:ext cx="6857999" cy="3983959"/>
          </a:xfrm>
          <a:prstGeom prst="rect">
            <a:avLst/>
          </a:prstGeom>
        </p:spPr>
        <p:txBody>
          <a:bodyPr vert="horz" lIns="91440" tIns="45720" rIns="91440" bIns="45720" rtlCol="0" anchor="ctr">
            <a:noAutofit/>
          </a:bodyPr>
          <a:lstStyle>
            <a:lvl1pPr marL="0" indent="0" algn="ctr" defTabSz="1320793" rtl="0" eaLnBrk="1" latinLnBrk="0" hangingPunct="1">
              <a:lnSpc>
                <a:spcPct val="90000"/>
              </a:lnSpc>
              <a:spcBef>
                <a:spcPts val="1446"/>
              </a:spcBef>
              <a:buFont typeface="Arial" panose="020B0604020202020204" pitchFamily="34" charset="0"/>
              <a:buNone/>
              <a:defRPr sz="3467" kern="1200">
                <a:solidFill>
                  <a:schemeClr val="tx1"/>
                </a:solidFill>
                <a:latin typeface="+mn-lt"/>
                <a:ea typeface="+mn-ea"/>
                <a:cs typeface="+mn-cs"/>
              </a:defRPr>
            </a:lvl1pPr>
            <a:lvl2pPr marL="660397" indent="0" algn="ctr" defTabSz="1320793" rtl="0" eaLnBrk="1" latinLnBrk="0" hangingPunct="1">
              <a:lnSpc>
                <a:spcPct val="90000"/>
              </a:lnSpc>
              <a:spcBef>
                <a:spcPts val="722"/>
              </a:spcBef>
              <a:buFont typeface="Arial" panose="020B0604020202020204" pitchFamily="34" charset="0"/>
              <a:buNone/>
              <a:defRPr sz="2889" kern="1200">
                <a:solidFill>
                  <a:schemeClr val="tx1"/>
                </a:solidFill>
                <a:latin typeface="+mn-lt"/>
                <a:ea typeface="+mn-ea"/>
                <a:cs typeface="+mn-cs"/>
              </a:defRPr>
            </a:lvl2pPr>
            <a:lvl3pPr marL="1320793" indent="0" algn="ctr" defTabSz="1320793" rtl="0" eaLnBrk="1" latinLnBrk="0" hangingPunct="1">
              <a:lnSpc>
                <a:spcPct val="90000"/>
              </a:lnSpc>
              <a:spcBef>
                <a:spcPts val="722"/>
              </a:spcBef>
              <a:buFont typeface="Arial" panose="020B0604020202020204" pitchFamily="34" charset="0"/>
              <a:buNone/>
              <a:defRPr sz="2601" kern="1200">
                <a:solidFill>
                  <a:schemeClr val="tx1"/>
                </a:solidFill>
                <a:latin typeface="+mn-lt"/>
                <a:ea typeface="+mn-ea"/>
                <a:cs typeface="+mn-cs"/>
              </a:defRPr>
            </a:lvl3pPr>
            <a:lvl4pPr marL="1981188"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4pPr>
            <a:lvl5pPr marL="2641585"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5pPr>
            <a:lvl6pPr marL="3301981"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6pPr>
            <a:lvl7pPr marL="3962376"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7pPr>
            <a:lvl8pPr marL="4622773"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8pPr>
            <a:lvl9pPr marL="5283170"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9pPr>
          </a:lstStyle>
          <a:p>
            <a:pPr indent="-171450" algn="l" defTabSz="685800">
              <a:buFont typeface="Arial" panose="020B0604020202020204" pitchFamily="34" charset="0"/>
              <a:buChar char="•"/>
            </a:pPr>
            <a:r>
              <a:rPr lang="zh-CN" altLang="en-US" sz="1200" b="1" dirty="0"/>
              <a:t>研究背景</a:t>
            </a:r>
            <a:r>
              <a:rPr lang="zh-CN" altLang="en-US" sz="1200" dirty="0"/>
              <a:t>：学习和记忆与肠道菌群及其代谢物存在关联。</a:t>
            </a:r>
            <a:r>
              <a:rPr lang="en-US" altLang="zh-CN" sz="1200" dirty="0"/>
              <a:t>Cell Metabolism</a:t>
            </a:r>
            <a:r>
              <a:rPr lang="zh-CN" altLang="en-US" sz="1200" dirty="0"/>
              <a:t>发表的一项最新研究，探索了肠道菌群与记忆功能的关系，以及肥胖带来的影响，表明肠道菌群对芳香族氨基酸的代谢作用，可能对记忆功能有重要影响。</a:t>
            </a:r>
            <a:endParaRPr lang="en-US" altLang="zh-CN" sz="1200" dirty="0"/>
          </a:p>
          <a:p>
            <a:pPr indent="-171450" algn="l" defTabSz="685800">
              <a:buFont typeface="Arial" panose="020B0604020202020204" pitchFamily="34" charset="0"/>
              <a:buChar char="•"/>
            </a:pPr>
            <a:r>
              <a:rPr lang="zh-CN" altLang="en-US" sz="1200" b="1" dirty="0"/>
              <a:t>研究目的</a:t>
            </a:r>
            <a:r>
              <a:rPr lang="zh-CN" altLang="en-US" sz="1200" dirty="0"/>
              <a:t>：本研究采用高脂饮食诱导肥胖小鼠模型</a:t>
            </a:r>
            <a:r>
              <a:rPr lang="en-US" altLang="zh-CN" sz="1200" dirty="0"/>
              <a:t>(DIO)</a:t>
            </a:r>
            <a:r>
              <a:rPr lang="zh-CN" altLang="en-US" sz="1200" dirty="0"/>
              <a:t>，研究高纯度共轭亚油酸</a:t>
            </a:r>
            <a:r>
              <a:rPr lang="en-US" altLang="zh-CN" sz="1200" dirty="0"/>
              <a:t>(CLA)</a:t>
            </a:r>
            <a:r>
              <a:rPr lang="zh-CN" altLang="en-US" sz="1200" dirty="0"/>
              <a:t>对肠道菌群的调节作用。</a:t>
            </a:r>
            <a:endParaRPr lang="en-US" altLang="zh-CN" sz="1200" dirty="0"/>
          </a:p>
          <a:p>
            <a:pPr indent="-171450" algn="l" defTabSz="685800">
              <a:buFont typeface="Arial" panose="020B0604020202020204" pitchFamily="34" charset="0"/>
              <a:buChar char="•"/>
            </a:pPr>
            <a:r>
              <a:rPr lang="zh-CN" altLang="en-US" sz="1200" b="1" dirty="0"/>
              <a:t>研究设计：</a:t>
            </a:r>
            <a:r>
              <a:rPr lang="zh-CN" altLang="en-US" sz="1200" dirty="0"/>
              <a:t>模拟移动床色谱系统制备</a:t>
            </a:r>
            <a:r>
              <a:rPr lang="en-US" altLang="zh-CN" sz="1200" dirty="0"/>
              <a:t>CLA</a:t>
            </a:r>
            <a:r>
              <a:rPr lang="zh-CN" altLang="en-US" sz="1200" dirty="0"/>
              <a:t>，用</a:t>
            </a:r>
            <a:r>
              <a:rPr lang="en-US" altLang="zh-CN" sz="1200" dirty="0"/>
              <a:t>16S</a:t>
            </a:r>
            <a:r>
              <a:rPr lang="zh-CN" altLang="en-US" sz="1200" dirty="0"/>
              <a:t>扩增</a:t>
            </a:r>
            <a:r>
              <a:rPr lang="en-US" altLang="zh-CN" sz="1200" dirty="0"/>
              <a:t>V3-V4</a:t>
            </a:r>
            <a:r>
              <a:rPr lang="zh-CN" altLang="en-US" sz="1200" dirty="0"/>
              <a:t>区分析其对肠道微生物的影响。</a:t>
            </a:r>
            <a:endParaRPr lang="en-US" altLang="zh-CN" sz="1200" dirty="0"/>
          </a:p>
          <a:p>
            <a:pPr indent="-171450" algn="l" defTabSz="685800">
              <a:buFont typeface="Arial" panose="020B0604020202020204" pitchFamily="34" charset="0"/>
              <a:buChar char="•"/>
            </a:pPr>
            <a:r>
              <a:rPr lang="zh-CN" altLang="en-US" sz="1200" b="1" dirty="0"/>
              <a:t>研究结果：</a:t>
            </a:r>
            <a:endParaRPr lang="en-US" altLang="zh-CN" sz="1200" b="1" dirty="0"/>
          </a:p>
          <a:p>
            <a:pPr marL="342900" indent="-171450" algn="l" defTabSz="685800">
              <a:buFont typeface="Arial" panose="020B0604020202020204" pitchFamily="34" charset="0"/>
              <a:buChar char="•"/>
            </a:pPr>
            <a:r>
              <a:rPr lang="zh-CN" altLang="en-US" sz="1200" dirty="0"/>
              <a:t>细菌生物多样性的显著增加和已知的产丁酸盐和醋酸盐细菌属的丰度的增加。 </a:t>
            </a:r>
            <a:endParaRPr lang="en-US" altLang="zh-CN" sz="1200" dirty="0"/>
          </a:p>
          <a:p>
            <a:pPr marL="342900" indent="-171450" algn="l" defTabSz="685800">
              <a:buFont typeface="Arial" panose="020B0604020202020204" pitchFamily="34" charset="0"/>
              <a:buChar char="•"/>
            </a:pPr>
            <a:r>
              <a:rPr lang="zh-CN" altLang="en-US" sz="1200" dirty="0"/>
              <a:t>服用</a:t>
            </a:r>
            <a:r>
              <a:rPr lang="en-US" altLang="zh-CN" sz="1200" dirty="0"/>
              <a:t>CLA 6</a:t>
            </a:r>
            <a:r>
              <a:rPr lang="zh-CN" altLang="en-US" sz="1200" dirty="0"/>
              <a:t>周后，小鼠肠道内拟杆菌的丰度显著增加，而厚壁菌门的丰度下降。相应的</a:t>
            </a:r>
            <a:r>
              <a:rPr lang="en-US" altLang="zh-CN" sz="1200" dirty="0"/>
              <a:t>Firmicutes/Bacteroidetes</a:t>
            </a:r>
            <a:r>
              <a:rPr lang="zh-CN" altLang="en-US" sz="1200" dirty="0"/>
              <a:t>比值的降低反映了</a:t>
            </a:r>
            <a:r>
              <a:rPr lang="en-US" altLang="zh-CN" sz="1200" dirty="0"/>
              <a:t>CLA</a:t>
            </a:r>
            <a:r>
              <a:rPr lang="zh-CN" altLang="en-US" sz="1200" dirty="0"/>
              <a:t>对肠道菌群的正向调节作用</a:t>
            </a:r>
            <a:endParaRPr lang="en-US" altLang="zh-CN" sz="1200" dirty="0"/>
          </a:p>
          <a:p>
            <a:pPr marL="342900" indent="-171450" algn="l" defTabSz="685800">
              <a:buFont typeface="Arial" panose="020B0604020202020204" pitchFamily="34" charset="0"/>
              <a:buChar char="•"/>
            </a:pPr>
            <a:r>
              <a:rPr lang="en-US" altLang="zh-CN" sz="1200" dirty="0"/>
              <a:t>CLA</a:t>
            </a:r>
            <a:r>
              <a:rPr lang="zh-CN" altLang="en-US" sz="1200" dirty="0"/>
              <a:t>干预后差异表达最多的基因为核苷酸代谢、萜类和多酮类代谢以及脂类代谢的</a:t>
            </a:r>
            <a:r>
              <a:rPr lang="en-US" altLang="zh-CN" sz="1200" dirty="0"/>
              <a:t>KEGG</a:t>
            </a:r>
            <a:r>
              <a:rPr lang="zh-CN" altLang="en-US" sz="1200" dirty="0"/>
              <a:t>通路。 ；</a:t>
            </a:r>
            <a:endParaRPr lang="en-US" altLang="zh-CN" sz="1200" dirty="0"/>
          </a:p>
          <a:p>
            <a:pPr indent="-171450" algn="l" defTabSz="685800">
              <a:buFont typeface="Arial" panose="020B0604020202020204" pitchFamily="34" charset="0"/>
              <a:buChar char="•"/>
            </a:pPr>
            <a:r>
              <a:rPr lang="zh-CN" altLang="en-US" sz="1200" b="1" dirty="0"/>
              <a:t>研究结论</a:t>
            </a:r>
            <a:r>
              <a:rPr lang="zh-CN" altLang="en-US" sz="1200" dirty="0"/>
              <a:t>：共轭亚油酸可以作为一种功能性食品成分，通过控制肠道菌群来预防与肥胖相关的代谢紊乱，具有潜在的治疗作用。</a:t>
            </a:r>
          </a:p>
        </p:txBody>
      </p:sp>
      <p:sp>
        <p:nvSpPr>
          <p:cNvPr id="9" name="文本框 8">
            <a:extLst>
              <a:ext uri="{FF2B5EF4-FFF2-40B4-BE49-F238E27FC236}">
                <a16:creationId xmlns:a16="http://schemas.microsoft.com/office/drawing/2014/main" id="{5CF58FF8-F903-4646-8988-92A45BCE6D45}"/>
              </a:ext>
            </a:extLst>
          </p:cNvPr>
          <p:cNvSpPr txBox="1"/>
          <p:nvPr/>
        </p:nvSpPr>
        <p:spPr>
          <a:xfrm>
            <a:off x="-2" y="22723"/>
            <a:ext cx="6858000" cy="830997"/>
          </a:xfrm>
          <a:prstGeom prst="rect">
            <a:avLst/>
          </a:prstGeom>
          <a:noFill/>
        </p:spPr>
        <p:txBody>
          <a:bodyPr wrap="square">
            <a:spAutoFit/>
          </a:bodyPr>
          <a:lstStyle/>
          <a:p>
            <a:pPr algn="ctr"/>
            <a:r>
              <a:rPr lang="zh-CN" altLang="en-US" sz="2400" b="1" dirty="0">
                <a:solidFill>
                  <a:srgbClr val="2E3033"/>
                </a:solidFill>
                <a:latin typeface="杨任东竹石体-Medium" panose="02000000000000000000" pitchFamily="2" charset="-122"/>
                <a:ea typeface="杨任东竹石体-Medium" panose="02000000000000000000" pitchFamily="2" charset="-122"/>
                <a:cs typeface="+mj-cs"/>
              </a:rPr>
              <a:t>宏基因组研究共轭亚油酸</a:t>
            </a:r>
            <a:r>
              <a:rPr lang="en-US" altLang="zh-CN" sz="2400" b="1" dirty="0">
                <a:solidFill>
                  <a:srgbClr val="2E3033"/>
                </a:solidFill>
                <a:latin typeface="杨任东竹石体-Medium" panose="02000000000000000000" pitchFamily="2" charset="-122"/>
                <a:ea typeface="杨任东竹石体-Medium" panose="02000000000000000000" pitchFamily="2" charset="-122"/>
                <a:cs typeface="+mj-cs"/>
              </a:rPr>
              <a:t>(CLA)</a:t>
            </a:r>
            <a:r>
              <a:rPr lang="zh-CN" altLang="en-US" sz="2400" b="1" dirty="0">
                <a:solidFill>
                  <a:srgbClr val="2E3033"/>
                </a:solidFill>
                <a:latin typeface="杨任东竹石体-Medium" panose="02000000000000000000" pitchFamily="2" charset="-122"/>
                <a:ea typeface="杨任东竹石体-Medium" panose="02000000000000000000" pitchFamily="2" charset="-122"/>
                <a:cs typeface="+mj-cs"/>
              </a:rPr>
              <a:t>喂养对高脂肪饮食诱导肥胖小鼠肠道菌群结构和功能的影响</a:t>
            </a:r>
          </a:p>
        </p:txBody>
      </p:sp>
      <p:pic>
        <p:nvPicPr>
          <p:cNvPr id="3" name="图片 2">
            <a:extLst>
              <a:ext uri="{FF2B5EF4-FFF2-40B4-BE49-F238E27FC236}">
                <a16:creationId xmlns:a16="http://schemas.microsoft.com/office/drawing/2014/main" id="{2A45FA71-5A33-490C-93F6-10F38D101255}"/>
              </a:ext>
            </a:extLst>
          </p:cNvPr>
          <p:cNvPicPr>
            <a:picLocks noChangeAspect="1"/>
          </p:cNvPicPr>
          <p:nvPr/>
        </p:nvPicPr>
        <p:blipFill>
          <a:blip r:embed="rId3"/>
          <a:stretch>
            <a:fillRect/>
          </a:stretch>
        </p:blipFill>
        <p:spPr>
          <a:xfrm>
            <a:off x="3189639" y="1096396"/>
            <a:ext cx="3668359" cy="1947661"/>
          </a:xfrm>
          <a:prstGeom prst="rect">
            <a:avLst/>
          </a:prstGeom>
        </p:spPr>
      </p:pic>
      <p:pic>
        <p:nvPicPr>
          <p:cNvPr id="4" name="图片 3">
            <a:extLst>
              <a:ext uri="{FF2B5EF4-FFF2-40B4-BE49-F238E27FC236}">
                <a16:creationId xmlns:a16="http://schemas.microsoft.com/office/drawing/2014/main" id="{23AAF89A-9929-4A0D-BBCC-45F60484D4DA}"/>
              </a:ext>
            </a:extLst>
          </p:cNvPr>
          <p:cNvPicPr>
            <a:picLocks noChangeAspect="1"/>
          </p:cNvPicPr>
          <p:nvPr/>
        </p:nvPicPr>
        <p:blipFill>
          <a:blip r:embed="rId4"/>
          <a:stretch>
            <a:fillRect/>
          </a:stretch>
        </p:blipFill>
        <p:spPr>
          <a:xfrm>
            <a:off x="1422401" y="3200732"/>
            <a:ext cx="4176889" cy="1772154"/>
          </a:xfrm>
          <a:prstGeom prst="rect">
            <a:avLst/>
          </a:prstGeom>
        </p:spPr>
      </p:pic>
      <p:pic>
        <p:nvPicPr>
          <p:cNvPr id="6" name="图片 5">
            <a:extLst>
              <a:ext uri="{FF2B5EF4-FFF2-40B4-BE49-F238E27FC236}">
                <a16:creationId xmlns:a16="http://schemas.microsoft.com/office/drawing/2014/main" id="{9DE08904-76C2-4200-A57D-CC456A370AFF}"/>
              </a:ext>
            </a:extLst>
          </p:cNvPr>
          <p:cNvPicPr>
            <a:picLocks noChangeAspect="1"/>
          </p:cNvPicPr>
          <p:nvPr/>
        </p:nvPicPr>
        <p:blipFill>
          <a:blip r:embed="rId5"/>
          <a:stretch>
            <a:fillRect/>
          </a:stretch>
        </p:blipFill>
        <p:spPr>
          <a:xfrm>
            <a:off x="0" y="979954"/>
            <a:ext cx="2765777" cy="2220778"/>
          </a:xfrm>
          <a:prstGeom prst="rect">
            <a:avLst/>
          </a:prstGeom>
        </p:spPr>
      </p:pic>
      <p:sp>
        <p:nvSpPr>
          <p:cNvPr id="11" name="文本框 10">
            <a:extLst>
              <a:ext uri="{FF2B5EF4-FFF2-40B4-BE49-F238E27FC236}">
                <a16:creationId xmlns:a16="http://schemas.microsoft.com/office/drawing/2014/main" id="{F1BF9F39-6AAD-4887-8ACF-EC53C89702C1}"/>
              </a:ext>
            </a:extLst>
          </p:cNvPr>
          <p:cNvSpPr txBox="1"/>
          <p:nvPr/>
        </p:nvSpPr>
        <p:spPr>
          <a:xfrm>
            <a:off x="4" y="9259669"/>
            <a:ext cx="6857996" cy="646331"/>
          </a:xfrm>
          <a:prstGeom prst="rect">
            <a:avLst/>
          </a:prstGeom>
          <a:noFill/>
        </p:spPr>
        <p:txBody>
          <a:bodyPr wrap="square">
            <a:spAutoFit/>
          </a:bodyPr>
          <a:lstStyle/>
          <a:p>
            <a:pPr algn="ctr"/>
            <a:r>
              <a:rPr lang="en-US" altLang="zh-CN" sz="1200" b="1" i="0" u="none" strike="noStrike" dirty="0">
                <a:solidFill>
                  <a:srgbClr val="555555"/>
                </a:solidFill>
                <a:effectLst/>
                <a:latin typeface="Microsoft Yahei" panose="020B0503020204020204" pitchFamily="34" charset="-122"/>
                <a:ea typeface="Microsoft Yahei" panose="020B0503020204020204" pitchFamily="34" charset="-122"/>
                <a:hlinkClick r:id="rId6"/>
              </a:rPr>
              <a:t>Metagenomics approach to the intestinal microbiome structure and function in high fat diet-induced obesity in mice fed with conjugated linoleic acid (CLA)</a:t>
            </a:r>
            <a:br>
              <a:rPr lang="en-US" altLang="zh-CN" sz="1200" dirty="0"/>
            </a:br>
            <a:r>
              <a:rPr lang="en-US" altLang="zh-CN" sz="1200" b="0" i="1" u="none" strike="noStrike" dirty="0">
                <a:solidFill>
                  <a:srgbClr val="279EF2"/>
                </a:solidFill>
                <a:effectLst/>
                <a:latin typeface="Microsoft Yahei" panose="020B0503020204020204" pitchFamily="34" charset="-122"/>
                <a:ea typeface="Microsoft Yahei" panose="020B0503020204020204" pitchFamily="34" charset="-122"/>
                <a:hlinkClick r:id="rId7"/>
              </a:rPr>
              <a:t>Food &amp; Function</a:t>
            </a:r>
            <a:r>
              <a:rPr lang="en-US" altLang="zh-CN" sz="1200" b="0" i="0" dirty="0">
                <a:solidFill>
                  <a:srgbClr val="555555"/>
                </a:solidFill>
                <a:effectLst/>
                <a:latin typeface="Microsoft Yahei" panose="020B0503020204020204" pitchFamily="34" charset="-122"/>
                <a:ea typeface="Microsoft Yahei" panose="020B0503020204020204" pitchFamily="34" charset="-122"/>
              </a:rPr>
              <a:t> ( IF </a:t>
            </a:r>
            <a:r>
              <a:rPr lang="en-US" altLang="zh-CN" sz="1200" b="0" i="0" dirty="0">
                <a:solidFill>
                  <a:srgbClr val="FFA500"/>
                </a:solidFill>
                <a:effectLst/>
                <a:latin typeface="Microsoft Yahei" panose="020B0503020204020204" pitchFamily="34" charset="-122"/>
                <a:ea typeface="Microsoft Yahei" panose="020B0503020204020204" pitchFamily="34" charset="-122"/>
              </a:rPr>
              <a:t>4.171</a:t>
            </a:r>
            <a:r>
              <a:rPr lang="en-US" altLang="zh-CN" sz="1200" b="0" i="0" dirty="0">
                <a:solidFill>
                  <a:srgbClr val="555555"/>
                </a:solidFill>
                <a:effectLst/>
                <a:latin typeface="Microsoft Yahei" panose="020B0503020204020204" pitchFamily="34" charset="-122"/>
                <a:ea typeface="Microsoft Yahei" panose="020B0503020204020204" pitchFamily="34" charset="-122"/>
              </a:rPr>
              <a:t> ) </a:t>
            </a:r>
            <a:r>
              <a:rPr lang="en-US" altLang="zh-CN" sz="1200" b="1" i="0" dirty="0">
                <a:solidFill>
                  <a:srgbClr val="555555"/>
                </a:solidFill>
                <a:effectLst/>
                <a:latin typeface="Microsoft Yahei" panose="020B0503020204020204" pitchFamily="34" charset="-122"/>
                <a:ea typeface="Microsoft Yahei" panose="020B0503020204020204" pitchFamily="34" charset="-122"/>
              </a:rPr>
              <a:t>Pub Date : 2020-09-12</a:t>
            </a:r>
            <a:r>
              <a:rPr lang="en-US" altLang="zh-CN" sz="1200" b="0" i="0" dirty="0">
                <a:solidFill>
                  <a:srgbClr val="555555"/>
                </a:solidFill>
                <a:effectLst/>
                <a:latin typeface="Microsoft Yahei" panose="020B0503020204020204" pitchFamily="34" charset="-122"/>
                <a:ea typeface="Microsoft Yahei" panose="020B0503020204020204" pitchFamily="34" charset="-122"/>
              </a:rPr>
              <a:t> </a:t>
            </a:r>
            <a:r>
              <a:rPr lang="en-US" altLang="zh-CN" sz="1200" b="0" i="1" dirty="0">
                <a:solidFill>
                  <a:srgbClr val="555555"/>
                </a:solidFill>
                <a:effectLst/>
                <a:latin typeface="Microsoft Yahei" panose="020B0503020204020204" pitchFamily="34" charset="-122"/>
                <a:ea typeface="Microsoft Yahei" panose="020B0503020204020204" pitchFamily="34" charset="-122"/>
              </a:rPr>
              <a:t>, DOI: </a:t>
            </a:r>
            <a:r>
              <a:rPr lang="en-US" altLang="zh-CN" sz="1200" b="0" i="1" u="none" strike="noStrike" dirty="0">
                <a:solidFill>
                  <a:srgbClr val="279EF2"/>
                </a:solidFill>
                <a:effectLst/>
                <a:latin typeface="Microsoft Yahei" panose="020B0503020204020204" pitchFamily="34" charset="-122"/>
                <a:ea typeface="Microsoft Yahei" panose="020B0503020204020204" pitchFamily="34" charset="-122"/>
                <a:hlinkClick r:id="rId6"/>
              </a:rPr>
              <a:t>10.1039/d0fo02112a</a:t>
            </a:r>
            <a:endParaRPr lang="zh-CN" altLang="en-US" sz="1200" dirty="0"/>
          </a:p>
        </p:txBody>
      </p:sp>
    </p:spTree>
    <p:extLst>
      <p:ext uri="{BB962C8B-B14F-4D97-AF65-F5344CB8AC3E}">
        <p14:creationId xmlns:p14="http://schemas.microsoft.com/office/powerpoint/2010/main" val="2046385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EE482C61-60EA-4A09-9898-4A3E33B9B2E7}"/>
              </a:ext>
            </a:extLst>
          </p:cNvPr>
          <p:cNvSpPr txBox="1">
            <a:spLocks/>
          </p:cNvSpPr>
          <p:nvPr/>
        </p:nvSpPr>
        <p:spPr>
          <a:xfrm>
            <a:off x="-2" y="5320447"/>
            <a:ext cx="6857999" cy="3983959"/>
          </a:xfrm>
          <a:prstGeom prst="rect">
            <a:avLst/>
          </a:prstGeom>
        </p:spPr>
        <p:txBody>
          <a:bodyPr vert="horz" lIns="91440" tIns="45720" rIns="91440" bIns="45720" rtlCol="0" anchor="ctr">
            <a:noAutofit/>
          </a:bodyPr>
          <a:lstStyle>
            <a:lvl1pPr marL="0" indent="0" algn="ctr" defTabSz="1320793" rtl="0" eaLnBrk="1" latinLnBrk="0" hangingPunct="1">
              <a:lnSpc>
                <a:spcPct val="90000"/>
              </a:lnSpc>
              <a:spcBef>
                <a:spcPts val="1446"/>
              </a:spcBef>
              <a:buFont typeface="Arial" panose="020B0604020202020204" pitchFamily="34" charset="0"/>
              <a:buNone/>
              <a:defRPr sz="3467" kern="1200">
                <a:solidFill>
                  <a:schemeClr val="tx1"/>
                </a:solidFill>
                <a:latin typeface="+mn-lt"/>
                <a:ea typeface="+mn-ea"/>
                <a:cs typeface="+mn-cs"/>
              </a:defRPr>
            </a:lvl1pPr>
            <a:lvl2pPr marL="660397" indent="0" algn="ctr" defTabSz="1320793" rtl="0" eaLnBrk="1" latinLnBrk="0" hangingPunct="1">
              <a:lnSpc>
                <a:spcPct val="90000"/>
              </a:lnSpc>
              <a:spcBef>
                <a:spcPts val="722"/>
              </a:spcBef>
              <a:buFont typeface="Arial" panose="020B0604020202020204" pitchFamily="34" charset="0"/>
              <a:buNone/>
              <a:defRPr sz="2889" kern="1200">
                <a:solidFill>
                  <a:schemeClr val="tx1"/>
                </a:solidFill>
                <a:latin typeface="+mn-lt"/>
                <a:ea typeface="+mn-ea"/>
                <a:cs typeface="+mn-cs"/>
              </a:defRPr>
            </a:lvl2pPr>
            <a:lvl3pPr marL="1320793" indent="0" algn="ctr" defTabSz="1320793" rtl="0" eaLnBrk="1" latinLnBrk="0" hangingPunct="1">
              <a:lnSpc>
                <a:spcPct val="90000"/>
              </a:lnSpc>
              <a:spcBef>
                <a:spcPts val="722"/>
              </a:spcBef>
              <a:buFont typeface="Arial" panose="020B0604020202020204" pitchFamily="34" charset="0"/>
              <a:buNone/>
              <a:defRPr sz="2601" kern="1200">
                <a:solidFill>
                  <a:schemeClr val="tx1"/>
                </a:solidFill>
                <a:latin typeface="+mn-lt"/>
                <a:ea typeface="+mn-ea"/>
                <a:cs typeface="+mn-cs"/>
              </a:defRPr>
            </a:lvl3pPr>
            <a:lvl4pPr marL="1981188"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4pPr>
            <a:lvl5pPr marL="2641585"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5pPr>
            <a:lvl6pPr marL="3301981"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6pPr>
            <a:lvl7pPr marL="3962376"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7pPr>
            <a:lvl8pPr marL="4622773"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8pPr>
            <a:lvl9pPr marL="5283170"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9pPr>
          </a:lstStyle>
          <a:p>
            <a:pPr indent="-171450" algn="l" defTabSz="685800">
              <a:buFont typeface="Arial" panose="020B0604020202020204" pitchFamily="34" charset="0"/>
              <a:buChar char="•"/>
            </a:pPr>
            <a:r>
              <a:rPr lang="zh-CN" altLang="en-US" sz="1200" b="1" dirty="0"/>
              <a:t>研究背景</a:t>
            </a:r>
            <a:r>
              <a:rPr lang="zh-CN" altLang="en-US" sz="1200" dirty="0"/>
              <a:t>：过量抗生素使用可破坏正常微生物，引起肠道屏障功能障碍。</a:t>
            </a:r>
            <a:endParaRPr lang="en-US" altLang="zh-CN" sz="1200" dirty="0"/>
          </a:p>
          <a:p>
            <a:pPr indent="-171450" algn="l" defTabSz="685800">
              <a:buFont typeface="Arial" panose="020B0604020202020204" pitchFamily="34" charset="0"/>
              <a:buChar char="•"/>
            </a:pPr>
            <a:r>
              <a:rPr lang="zh-CN" altLang="en-US" sz="1200" b="1" dirty="0"/>
              <a:t>研究目的</a:t>
            </a:r>
            <a:r>
              <a:rPr lang="zh-CN" altLang="en-US" sz="1200" dirty="0"/>
              <a:t>：阐明水溶性的荞麦多糖对抗生素处理的小鼠肠道完整性的保护机制</a:t>
            </a:r>
            <a:endParaRPr lang="en-US" altLang="zh-CN" sz="1200" dirty="0"/>
          </a:p>
          <a:p>
            <a:pPr indent="-171450" algn="l" defTabSz="685800">
              <a:buFont typeface="Arial" panose="020B0604020202020204" pitchFamily="34" charset="0"/>
              <a:buChar char="•"/>
            </a:pPr>
            <a:r>
              <a:rPr lang="zh-CN" altLang="en-US" sz="1200" b="1" dirty="0"/>
              <a:t>研究设计：</a:t>
            </a:r>
            <a:r>
              <a:rPr lang="en-US" altLang="zh-CN" sz="1200" dirty="0"/>
              <a:t>BALB / c</a:t>
            </a:r>
            <a:r>
              <a:rPr lang="zh-CN" altLang="en-US" sz="1200" dirty="0"/>
              <a:t>小鼠暴露于广谱抗生素</a:t>
            </a:r>
            <a:r>
              <a:rPr lang="en-US" altLang="zh-CN" sz="1200" dirty="0"/>
              <a:t>(</a:t>
            </a:r>
            <a:r>
              <a:rPr lang="zh-CN" altLang="en-US" sz="1200" dirty="0"/>
              <a:t>头孢曲松钠</a:t>
            </a:r>
            <a:r>
              <a:rPr lang="en-US" altLang="zh-CN" sz="1200" dirty="0"/>
              <a:t>)(</a:t>
            </a:r>
            <a:r>
              <a:rPr lang="zh-CN" altLang="en-US" sz="1200" dirty="0"/>
              <a:t>控制</a:t>
            </a:r>
            <a:r>
              <a:rPr lang="en-US" altLang="zh-CN" sz="1200" dirty="0"/>
              <a:t>),</a:t>
            </a:r>
            <a:r>
              <a:rPr lang="zh-CN" altLang="en-US" sz="1200" dirty="0"/>
              <a:t>并管理每日口服填喂法低</a:t>
            </a:r>
            <a:r>
              <a:rPr lang="en-US" altLang="zh-CN" sz="1200" dirty="0"/>
              <a:t>,</a:t>
            </a:r>
            <a:r>
              <a:rPr lang="zh-CN" altLang="en-US" sz="1200" dirty="0"/>
              <a:t>中期和高剂量</a:t>
            </a:r>
            <a:r>
              <a:rPr lang="en-US" altLang="zh-CN" sz="1200" dirty="0"/>
              <a:t>WFFP(100</a:t>
            </a:r>
            <a:r>
              <a:rPr lang="zh-CN" altLang="en-US" sz="1200" dirty="0"/>
              <a:t>毫克</a:t>
            </a:r>
            <a:r>
              <a:rPr lang="en-US" altLang="zh-CN" sz="1200" dirty="0"/>
              <a:t>/</a:t>
            </a:r>
            <a:r>
              <a:rPr lang="zh-CN" altLang="en-US" sz="1200" dirty="0"/>
              <a:t>公斤</a:t>
            </a:r>
            <a:r>
              <a:rPr lang="en-US" altLang="zh-CN" sz="1200" dirty="0"/>
              <a:t>,200</a:t>
            </a:r>
            <a:r>
              <a:rPr lang="zh-CN" altLang="en-US" sz="1200" dirty="0"/>
              <a:t>毫克</a:t>
            </a:r>
            <a:r>
              <a:rPr lang="en-US" altLang="zh-CN" sz="1200" dirty="0"/>
              <a:t>/</a:t>
            </a:r>
            <a:r>
              <a:rPr lang="zh-CN" altLang="en-US" sz="1200" dirty="0"/>
              <a:t>公斤和</a:t>
            </a:r>
            <a:r>
              <a:rPr lang="en-US" altLang="zh-CN" sz="1200" dirty="0"/>
              <a:t>400</a:t>
            </a:r>
            <a:r>
              <a:rPr lang="zh-CN" altLang="en-US" sz="1200" dirty="0"/>
              <a:t>毫克</a:t>
            </a:r>
            <a:r>
              <a:rPr lang="en-US" altLang="zh-CN" sz="1200" dirty="0"/>
              <a:t>/</a:t>
            </a:r>
            <a:r>
              <a:rPr lang="zh-CN" altLang="en-US" sz="1200" dirty="0"/>
              <a:t>公斤</a:t>
            </a:r>
            <a:r>
              <a:rPr lang="en-US" altLang="zh-CN" sz="1200" dirty="0"/>
              <a:t>,</a:t>
            </a:r>
            <a:r>
              <a:rPr lang="zh-CN" altLang="en-US" sz="1200" dirty="0"/>
              <a:t>分别</a:t>
            </a:r>
            <a:r>
              <a:rPr lang="en-US" altLang="zh-CN" sz="1200" dirty="0"/>
              <a:t>)</a:t>
            </a:r>
            <a:r>
              <a:rPr lang="zh-CN" altLang="en-US" sz="1200" dirty="0"/>
              <a:t>为</a:t>
            </a:r>
            <a:r>
              <a:rPr lang="en-US" altLang="zh-CN" sz="1200" dirty="0"/>
              <a:t>3</a:t>
            </a:r>
            <a:r>
              <a:rPr lang="zh-CN" altLang="en-US" sz="1200" dirty="0"/>
              <a:t>周。</a:t>
            </a:r>
            <a:r>
              <a:rPr lang="en-US" altLang="zh-CN" sz="1200" dirty="0"/>
              <a:t>16S</a:t>
            </a:r>
          </a:p>
          <a:p>
            <a:pPr indent="-171450" algn="l" defTabSz="685800">
              <a:buFont typeface="Arial" panose="020B0604020202020204" pitchFamily="34" charset="0"/>
              <a:buChar char="•"/>
            </a:pPr>
            <a:r>
              <a:rPr lang="zh-CN" altLang="en-US" sz="1200" b="1" dirty="0"/>
              <a:t>研究结果：</a:t>
            </a:r>
            <a:endParaRPr lang="en-US" altLang="zh-CN" sz="1200" b="1" dirty="0"/>
          </a:p>
          <a:p>
            <a:pPr marL="342900" indent="-171450" algn="l" defTabSz="685800">
              <a:buFont typeface="Arial" panose="020B0604020202020204" pitchFamily="34" charset="0"/>
              <a:buChar char="•"/>
            </a:pPr>
            <a:r>
              <a:rPr lang="zh-CN" altLang="en-US" sz="1200" dirty="0"/>
              <a:t>使用头孢曲松的小鼠表现出生长迟缓、免疫器官包括胸腺和脾脏萎缩、肠道通透性增加和肠道屏障损伤等症状，经不同剂量的</a:t>
            </a:r>
            <a:r>
              <a:rPr lang="en-US" altLang="zh-CN" sz="1200" dirty="0"/>
              <a:t>WFFP</a:t>
            </a:r>
            <a:r>
              <a:rPr lang="zh-CN" altLang="en-US" sz="1200" dirty="0"/>
              <a:t>干预后均恢复。</a:t>
            </a:r>
            <a:endParaRPr lang="en-US" altLang="zh-CN" sz="1200" dirty="0"/>
          </a:p>
          <a:p>
            <a:pPr marL="342900" indent="-171450" algn="l" defTabSz="685800">
              <a:buFont typeface="Arial" panose="020B0604020202020204" pitchFamily="34" charset="0"/>
              <a:buChar char="•"/>
            </a:pPr>
            <a:r>
              <a:rPr lang="en-US" altLang="zh-CN" sz="1200" dirty="0"/>
              <a:t>WFFP</a:t>
            </a:r>
            <a:r>
              <a:rPr lang="zh-CN" altLang="en-US" sz="1200" dirty="0"/>
              <a:t>的有益作用与增强肠道</a:t>
            </a:r>
            <a:r>
              <a:rPr lang="en-US" altLang="zh-CN" sz="1200" dirty="0" err="1"/>
              <a:t>sIgA</a:t>
            </a:r>
            <a:r>
              <a:rPr lang="zh-CN" altLang="en-US" sz="1200" dirty="0"/>
              <a:t>分泌和降低炎症反应密切相关。</a:t>
            </a:r>
            <a:endParaRPr lang="en-US" altLang="zh-CN" sz="1200" dirty="0"/>
          </a:p>
          <a:p>
            <a:pPr marL="342900" indent="-171450" algn="l" defTabSz="685800">
              <a:buFont typeface="Arial" panose="020B0604020202020204" pitchFamily="34" charset="0"/>
              <a:buChar char="•"/>
            </a:pPr>
            <a:r>
              <a:rPr lang="en-US" altLang="zh-CN" sz="1200" dirty="0"/>
              <a:t>16S</a:t>
            </a:r>
            <a:r>
              <a:rPr lang="zh-CN" altLang="en-US" sz="1200" dirty="0"/>
              <a:t>显示</a:t>
            </a:r>
            <a:r>
              <a:rPr lang="en-US" altLang="zh-CN" sz="1200" dirty="0"/>
              <a:t>WFPP</a:t>
            </a:r>
            <a:r>
              <a:rPr lang="zh-CN" altLang="en-US" sz="1200" dirty="0"/>
              <a:t>提高了微生物的多样性和丰富度，改变了群落结构，从而缓解了头孢曲松引起的微生物群生态失调。</a:t>
            </a:r>
            <a:endParaRPr lang="en-US" altLang="zh-CN" sz="1200" dirty="0"/>
          </a:p>
          <a:p>
            <a:pPr indent="-171450" algn="l" defTabSz="685800">
              <a:buFont typeface="Arial" panose="020B0604020202020204" pitchFamily="34" charset="0"/>
              <a:buChar char="•"/>
            </a:pPr>
            <a:r>
              <a:rPr lang="zh-CN" altLang="en-US" sz="1200" b="1" dirty="0"/>
              <a:t>研究结论</a:t>
            </a:r>
            <a:r>
              <a:rPr lang="zh-CN" altLang="en-US" sz="1200" dirty="0"/>
              <a:t>：</a:t>
            </a:r>
            <a:r>
              <a:rPr lang="en-US" altLang="zh-CN" sz="1200" dirty="0"/>
              <a:t>WFPP</a:t>
            </a:r>
            <a:r>
              <a:rPr lang="zh-CN" altLang="en-US" sz="1200" dirty="0"/>
              <a:t>可以调节</a:t>
            </a:r>
            <a:r>
              <a:rPr lang="en-US" altLang="zh-CN" sz="1200" dirty="0" err="1"/>
              <a:t>sIgA</a:t>
            </a:r>
            <a:r>
              <a:rPr lang="zh-CN" altLang="en-US" sz="1200" dirty="0"/>
              <a:t>分泌相关细菌</a:t>
            </a:r>
            <a:r>
              <a:rPr lang="en-US" altLang="zh-CN" sz="1200" dirty="0"/>
              <a:t>(</a:t>
            </a:r>
            <a:r>
              <a:rPr lang="zh-CN" altLang="en-US" sz="1200" dirty="0"/>
              <a:t>如变形杆菌</a:t>
            </a:r>
            <a:r>
              <a:rPr lang="en-US" altLang="zh-CN" sz="1200" dirty="0"/>
              <a:t>)</a:t>
            </a:r>
            <a:r>
              <a:rPr lang="zh-CN" altLang="en-US" sz="1200" dirty="0"/>
              <a:t>和炎症相关细菌</a:t>
            </a:r>
            <a:r>
              <a:rPr lang="en-US" altLang="zh-CN" sz="1200" dirty="0"/>
              <a:t>(</a:t>
            </a:r>
            <a:r>
              <a:rPr lang="zh-CN" altLang="en-US" sz="1200" dirty="0"/>
              <a:t>如肠球菌</a:t>
            </a:r>
            <a:r>
              <a:rPr lang="en-US" altLang="zh-CN" sz="1200" dirty="0"/>
              <a:t>)</a:t>
            </a:r>
            <a:r>
              <a:rPr lang="zh-CN" altLang="en-US" sz="1200" dirty="0"/>
              <a:t>的丰度。因此，</a:t>
            </a:r>
            <a:r>
              <a:rPr lang="en-US" altLang="zh-CN" sz="1200" dirty="0"/>
              <a:t>WFPP</a:t>
            </a:r>
            <a:r>
              <a:rPr lang="zh-CN" altLang="en-US" sz="1200" dirty="0"/>
              <a:t>可以通过增加肠道</a:t>
            </a:r>
            <a:r>
              <a:rPr lang="en-US" altLang="zh-CN" sz="1200" dirty="0" err="1"/>
              <a:t>sIgA</a:t>
            </a:r>
            <a:r>
              <a:rPr lang="zh-CN" altLang="en-US" sz="1200" dirty="0"/>
              <a:t>的分泌，抑制炎症反应，缓解抗生素诱导的菌群失调，提高肠道屏障的完整性。</a:t>
            </a:r>
          </a:p>
        </p:txBody>
      </p:sp>
      <p:sp>
        <p:nvSpPr>
          <p:cNvPr id="9" name="文本框 8">
            <a:extLst>
              <a:ext uri="{FF2B5EF4-FFF2-40B4-BE49-F238E27FC236}">
                <a16:creationId xmlns:a16="http://schemas.microsoft.com/office/drawing/2014/main" id="{5CF58FF8-F903-4646-8988-92A45BCE6D45}"/>
              </a:ext>
            </a:extLst>
          </p:cNvPr>
          <p:cNvSpPr txBox="1"/>
          <p:nvPr/>
        </p:nvSpPr>
        <p:spPr>
          <a:xfrm>
            <a:off x="-3" y="0"/>
            <a:ext cx="6858000" cy="830997"/>
          </a:xfrm>
          <a:prstGeom prst="rect">
            <a:avLst/>
          </a:prstGeom>
          <a:noFill/>
        </p:spPr>
        <p:txBody>
          <a:bodyPr wrap="square">
            <a:spAutoFit/>
          </a:bodyPr>
          <a:lstStyle/>
          <a:p>
            <a:pPr algn="ctr"/>
            <a:r>
              <a:rPr lang="zh-CN" altLang="en-US" sz="2400" b="1" dirty="0">
                <a:solidFill>
                  <a:srgbClr val="2E3033"/>
                </a:solidFill>
                <a:latin typeface="杨任东竹石体-Medium" panose="02000000000000000000" pitchFamily="2" charset="-122"/>
                <a:ea typeface="杨任东竹石体-Medium" panose="02000000000000000000" pitchFamily="2" charset="-122"/>
                <a:cs typeface="+mj-cs"/>
              </a:rPr>
              <a:t>荞麦多糖能缓解抗生素处理小鼠肠道菌群失调，改善肠道屏障功能</a:t>
            </a:r>
          </a:p>
        </p:txBody>
      </p:sp>
      <p:sp>
        <p:nvSpPr>
          <p:cNvPr id="10" name="文本框 9">
            <a:extLst>
              <a:ext uri="{FF2B5EF4-FFF2-40B4-BE49-F238E27FC236}">
                <a16:creationId xmlns:a16="http://schemas.microsoft.com/office/drawing/2014/main" id="{9D07DB31-2C40-4BF5-A3E4-582B5C939573}"/>
              </a:ext>
            </a:extLst>
          </p:cNvPr>
          <p:cNvSpPr txBox="1"/>
          <p:nvPr/>
        </p:nvSpPr>
        <p:spPr>
          <a:xfrm>
            <a:off x="-3" y="9259669"/>
            <a:ext cx="6858000" cy="646331"/>
          </a:xfrm>
          <a:prstGeom prst="rect">
            <a:avLst/>
          </a:prstGeom>
          <a:noFill/>
        </p:spPr>
        <p:txBody>
          <a:bodyPr wrap="square">
            <a:spAutoFit/>
          </a:bodyPr>
          <a:lstStyle/>
          <a:p>
            <a:pPr algn="ctr"/>
            <a:r>
              <a:rPr lang="en-US" altLang="zh-CN" sz="1200" b="1" i="0" u="none" strike="noStrike" dirty="0">
                <a:solidFill>
                  <a:srgbClr val="555555"/>
                </a:solidFill>
                <a:effectLst/>
                <a:latin typeface="Microsoft Yahei" panose="020B0503020204020204" pitchFamily="34" charset="-122"/>
                <a:ea typeface="Microsoft Yahei" panose="020B0503020204020204" pitchFamily="34" charset="-122"/>
                <a:hlinkClick r:id="rId3"/>
              </a:rPr>
              <a:t>Polysaccharide from Fagopyrum esculentum </a:t>
            </a:r>
            <a:r>
              <a:rPr lang="en-US" altLang="zh-CN" sz="1200" b="1" i="0" u="none" strike="noStrike" dirty="0" err="1">
                <a:solidFill>
                  <a:srgbClr val="555555"/>
                </a:solidFill>
                <a:effectLst/>
                <a:latin typeface="Microsoft Yahei" panose="020B0503020204020204" pitchFamily="34" charset="-122"/>
                <a:ea typeface="Microsoft Yahei" panose="020B0503020204020204" pitchFamily="34" charset="-122"/>
                <a:hlinkClick r:id="rId3"/>
              </a:rPr>
              <a:t>Moench</a:t>
            </a:r>
            <a:r>
              <a:rPr lang="en-US" altLang="zh-CN" sz="1200" b="1" i="0" u="none" strike="noStrike" dirty="0">
                <a:solidFill>
                  <a:srgbClr val="555555"/>
                </a:solidFill>
                <a:effectLst/>
                <a:latin typeface="Microsoft Yahei" panose="020B0503020204020204" pitchFamily="34" charset="-122"/>
                <a:ea typeface="Microsoft Yahei" panose="020B0503020204020204" pitchFamily="34" charset="-122"/>
                <a:hlinkClick r:id="rId3"/>
              </a:rPr>
              <a:t> bee pollen alleviates microbiota dysbiosis to improve intestinal barrier function in antibiotic-treated mice</a:t>
            </a:r>
            <a:br>
              <a:rPr lang="en-US" altLang="zh-CN" sz="1200" dirty="0"/>
            </a:br>
            <a:r>
              <a:rPr lang="en-US" altLang="zh-CN" sz="1200" b="0" i="1" u="none" strike="noStrike" dirty="0">
                <a:solidFill>
                  <a:srgbClr val="279EF2"/>
                </a:solidFill>
                <a:effectLst/>
                <a:latin typeface="Microsoft Yahei" panose="020B0503020204020204" pitchFamily="34" charset="-122"/>
                <a:ea typeface="Microsoft Yahei" panose="020B0503020204020204" pitchFamily="34" charset="-122"/>
                <a:hlinkClick r:id="rId4"/>
              </a:rPr>
              <a:t>Food &amp; Function</a:t>
            </a:r>
            <a:r>
              <a:rPr lang="en-US" altLang="zh-CN" sz="1200" b="0" i="0" dirty="0">
                <a:solidFill>
                  <a:srgbClr val="555555"/>
                </a:solidFill>
                <a:effectLst/>
                <a:latin typeface="Microsoft Yahei" panose="020B0503020204020204" pitchFamily="34" charset="-122"/>
                <a:ea typeface="Microsoft Yahei" panose="020B0503020204020204" pitchFamily="34" charset="-122"/>
              </a:rPr>
              <a:t> ( IF </a:t>
            </a:r>
            <a:r>
              <a:rPr lang="en-US" altLang="zh-CN" sz="1200" b="0" i="0" dirty="0">
                <a:solidFill>
                  <a:srgbClr val="FFA500"/>
                </a:solidFill>
                <a:effectLst/>
                <a:latin typeface="Microsoft Yahei" panose="020B0503020204020204" pitchFamily="34" charset="-122"/>
                <a:ea typeface="Microsoft Yahei" panose="020B0503020204020204" pitchFamily="34" charset="-122"/>
              </a:rPr>
              <a:t>4.171</a:t>
            </a:r>
            <a:r>
              <a:rPr lang="en-US" altLang="zh-CN" sz="1200" b="0" i="0" dirty="0">
                <a:solidFill>
                  <a:srgbClr val="555555"/>
                </a:solidFill>
                <a:effectLst/>
                <a:latin typeface="Microsoft Yahei" panose="020B0503020204020204" pitchFamily="34" charset="-122"/>
                <a:ea typeface="Microsoft Yahei" panose="020B0503020204020204" pitchFamily="34" charset="-122"/>
              </a:rPr>
              <a:t> ) </a:t>
            </a:r>
            <a:r>
              <a:rPr lang="en-US" altLang="zh-CN" sz="1200" b="1" i="0" dirty="0">
                <a:solidFill>
                  <a:srgbClr val="555555"/>
                </a:solidFill>
                <a:effectLst/>
                <a:latin typeface="Microsoft Yahei" panose="020B0503020204020204" pitchFamily="34" charset="-122"/>
                <a:ea typeface="Microsoft Yahei" panose="020B0503020204020204" pitchFamily="34" charset="-122"/>
              </a:rPr>
              <a:t>Pub Date : 2020-10-19</a:t>
            </a:r>
            <a:r>
              <a:rPr lang="en-US" altLang="zh-CN" sz="1200" b="0" i="0" dirty="0">
                <a:solidFill>
                  <a:srgbClr val="555555"/>
                </a:solidFill>
                <a:effectLst/>
                <a:latin typeface="Microsoft Yahei" panose="020B0503020204020204" pitchFamily="34" charset="-122"/>
                <a:ea typeface="Microsoft Yahei" panose="020B0503020204020204" pitchFamily="34" charset="-122"/>
              </a:rPr>
              <a:t> </a:t>
            </a:r>
            <a:r>
              <a:rPr lang="en-US" altLang="zh-CN" sz="1200" b="0" i="1" dirty="0">
                <a:solidFill>
                  <a:srgbClr val="555555"/>
                </a:solidFill>
                <a:effectLst/>
                <a:latin typeface="Microsoft Yahei" panose="020B0503020204020204" pitchFamily="34" charset="-122"/>
                <a:ea typeface="Microsoft Yahei" panose="020B0503020204020204" pitchFamily="34" charset="-122"/>
              </a:rPr>
              <a:t>, DOI: </a:t>
            </a:r>
            <a:r>
              <a:rPr lang="en-US" altLang="zh-CN" sz="1200" b="0" i="1" u="none" strike="noStrike" dirty="0">
                <a:solidFill>
                  <a:srgbClr val="279EF2"/>
                </a:solidFill>
                <a:effectLst/>
                <a:latin typeface="Microsoft Yahei" panose="020B0503020204020204" pitchFamily="34" charset="-122"/>
                <a:ea typeface="Microsoft Yahei" panose="020B0503020204020204" pitchFamily="34" charset="-122"/>
                <a:hlinkClick r:id="rId3"/>
              </a:rPr>
              <a:t>10.1039/d0fo01948h</a:t>
            </a:r>
            <a:endParaRPr lang="zh-CN" altLang="en-US" sz="1200" dirty="0"/>
          </a:p>
        </p:txBody>
      </p:sp>
      <p:pic>
        <p:nvPicPr>
          <p:cNvPr id="7" name="图片 6">
            <a:extLst>
              <a:ext uri="{FF2B5EF4-FFF2-40B4-BE49-F238E27FC236}">
                <a16:creationId xmlns:a16="http://schemas.microsoft.com/office/drawing/2014/main" id="{9F5A27EF-081C-4E20-81A7-A97D91396025}"/>
              </a:ext>
            </a:extLst>
          </p:cNvPr>
          <p:cNvPicPr>
            <a:picLocks noChangeAspect="1"/>
          </p:cNvPicPr>
          <p:nvPr/>
        </p:nvPicPr>
        <p:blipFill>
          <a:blip r:embed="rId5"/>
          <a:stretch>
            <a:fillRect/>
          </a:stretch>
        </p:blipFill>
        <p:spPr>
          <a:xfrm>
            <a:off x="760059" y="2909430"/>
            <a:ext cx="5573007" cy="2411017"/>
          </a:xfrm>
          <a:prstGeom prst="rect">
            <a:avLst/>
          </a:prstGeom>
        </p:spPr>
      </p:pic>
      <p:pic>
        <p:nvPicPr>
          <p:cNvPr id="8" name="图片 7">
            <a:extLst>
              <a:ext uri="{FF2B5EF4-FFF2-40B4-BE49-F238E27FC236}">
                <a16:creationId xmlns:a16="http://schemas.microsoft.com/office/drawing/2014/main" id="{2D06FD7D-9ABA-4FB7-86E5-1A8A7A0B09AA}"/>
              </a:ext>
            </a:extLst>
          </p:cNvPr>
          <p:cNvPicPr>
            <a:picLocks noChangeAspect="1"/>
          </p:cNvPicPr>
          <p:nvPr/>
        </p:nvPicPr>
        <p:blipFill>
          <a:blip r:embed="rId6"/>
          <a:stretch>
            <a:fillRect/>
          </a:stretch>
        </p:blipFill>
        <p:spPr>
          <a:xfrm>
            <a:off x="1895475" y="655776"/>
            <a:ext cx="3067050" cy="2428875"/>
          </a:xfrm>
          <a:prstGeom prst="rect">
            <a:avLst/>
          </a:prstGeom>
        </p:spPr>
      </p:pic>
    </p:spTree>
    <p:extLst>
      <p:ext uri="{BB962C8B-B14F-4D97-AF65-F5344CB8AC3E}">
        <p14:creationId xmlns:p14="http://schemas.microsoft.com/office/powerpoint/2010/main" val="665119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EE482C61-60EA-4A09-9898-4A3E33B9B2E7}"/>
              </a:ext>
            </a:extLst>
          </p:cNvPr>
          <p:cNvSpPr txBox="1">
            <a:spLocks/>
          </p:cNvSpPr>
          <p:nvPr/>
        </p:nvSpPr>
        <p:spPr>
          <a:xfrm>
            <a:off x="-4" y="5275710"/>
            <a:ext cx="6857999" cy="3983959"/>
          </a:xfrm>
          <a:prstGeom prst="rect">
            <a:avLst/>
          </a:prstGeom>
        </p:spPr>
        <p:txBody>
          <a:bodyPr vert="horz" lIns="91440" tIns="45720" rIns="91440" bIns="45720" rtlCol="0" anchor="ctr">
            <a:noAutofit/>
          </a:bodyPr>
          <a:lstStyle>
            <a:lvl1pPr marL="0" indent="0" algn="ctr" defTabSz="1320793" rtl="0" eaLnBrk="1" latinLnBrk="0" hangingPunct="1">
              <a:lnSpc>
                <a:spcPct val="90000"/>
              </a:lnSpc>
              <a:spcBef>
                <a:spcPts val="1446"/>
              </a:spcBef>
              <a:buFont typeface="Arial" panose="020B0604020202020204" pitchFamily="34" charset="0"/>
              <a:buNone/>
              <a:defRPr sz="3467" kern="1200">
                <a:solidFill>
                  <a:schemeClr val="tx1"/>
                </a:solidFill>
                <a:latin typeface="+mn-lt"/>
                <a:ea typeface="+mn-ea"/>
                <a:cs typeface="+mn-cs"/>
              </a:defRPr>
            </a:lvl1pPr>
            <a:lvl2pPr marL="660397" indent="0" algn="ctr" defTabSz="1320793" rtl="0" eaLnBrk="1" latinLnBrk="0" hangingPunct="1">
              <a:lnSpc>
                <a:spcPct val="90000"/>
              </a:lnSpc>
              <a:spcBef>
                <a:spcPts val="722"/>
              </a:spcBef>
              <a:buFont typeface="Arial" panose="020B0604020202020204" pitchFamily="34" charset="0"/>
              <a:buNone/>
              <a:defRPr sz="2889" kern="1200">
                <a:solidFill>
                  <a:schemeClr val="tx1"/>
                </a:solidFill>
                <a:latin typeface="+mn-lt"/>
                <a:ea typeface="+mn-ea"/>
                <a:cs typeface="+mn-cs"/>
              </a:defRPr>
            </a:lvl2pPr>
            <a:lvl3pPr marL="1320793" indent="0" algn="ctr" defTabSz="1320793" rtl="0" eaLnBrk="1" latinLnBrk="0" hangingPunct="1">
              <a:lnSpc>
                <a:spcPct val="90000"/>
              </a:lnSpc>
              <a:spcBef>
                <a:spcPts val="722"/>
              </a:spcBef>
              <a:buFont typeface="Arial" panose="020B0604020202020204" pitchFamily="34" charset="0"/>
              <a:buNone/>
              <a:defRPr sz="2601" kern="1200">
                <a:solidFill>
                  <a:schemeClr val="tx1"/>
                </a:solidFill>
                <a:latin typeface="+mn-lt"/>
                <a:ea typeface="+mn-ea"/>
                <a:cs typeface="+mn-cs"/>
              </a:defRPr>
            </a:lvl3pPr>
            <a:lvl4pPr marL="1981188"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4pPr>
            <a:lvl5pPr marL="2641585"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5pPr>
            <a:lvl6pPr marL="3301981"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6pPr>
            <a:lvl7pPr marL="3962376"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7pPr>
            <a:lvl8pPr marL="4622773"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8pPr>
            <a:lvl9pPr marL="5283170"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9pPr>
          </a:lstStyle>
          <a:p>
            <a:pPr indent="-171450" algn="l" defTabSz="685800">
              <a:buFont typeface="Arial" panose="020B0604020202020204" pitchFamily="34" charset="0"/>
              <a:buChar char="•"/>
            </a:pPr>
            <a:r>
              <a:rPr lang="zh-CN" altLang="en-US" sz="1200" b="1" dirty="0"/>
              <a:t>研究背景</a:t>
            </a:r>
            <a:r>
              <a:rPr lang="zh-CN" altLang="en-US" sz="1200" dirty="0"/>
              <a:t>：西方饮食缺乏健康的</a:t>
            </a:r>
            <a:r>
              <a:rPr lang="en-US" altLang="zh-CN" sz="1200" dirty="0"/>
              <a:t>n3</a:t>
            </a:r>
            <a:r>
              <a:rPr lang="zh-CN" altLang="en-US" sz="1200" dirty="0"/>
              <a:t>多不饱和脂肪酸，如二十二碳六烯酸。由于金酸微藻富含二十二碳六烯酸，因此对一种以瘦酸奶为基础的功能性食品和金酸微藻进行了测试。</a:t>
            </a:r>
            <a:endParaRPr lang="en-US" altLang="zh-CN" sz="1200" dirty="0"/>
          </a:p>
          <a:p>
            <a:pPr indent="-171450" algn="l" defTabSz="685800">
              <a:buFont typeface="Arial" panose="020B0604020202020204" pitchFamily="34" charset="0"/>
              <a:buChar char="•"/>
            </a:pPr>
            <a:r>
              <a:rPr lang="zh-CN" altLang="en-US" sz="1200" b="1" dirty="0"/>
              <a:t>研究目的</a:t>
            </a:r>
            <a:r>
              <a:rPr lang="zh-CN" altLang="en-US" sz="1200" dirty="0"/>
              <a:t>：本研究对脂质组分进行了分析，并确定了脂肪酸的生物利用性。</a:t>
            </a:r>
            <a:endParaRPr lang="en-US" altLang="zh-CN" sz="1200" dirty="0"/>
          </a:p>
          <a:p>
            <a:pPr indent="-171450" algn="l" defTabSz="685800">
              <a:buFont typeface="Arial" panose="020B0604020202020204" pitchFamily="34" charset="0"/>
              <a:buChar char="•"/>
            </a:pPr>
            <a:r>
              <a:rPr lang="zh-CN" altLang="en-US" sz="1200" dirty="0"/>
              <a:t>研究设计：</a:t>
            </a:r>
            <a:endParaRPr lang="en-US" altLang="zh-CN" sz="1200" dirty="0"/>
          </a:p>
          <a:p>
            <a:pPr indent="-171450" algn="l" defTabSz="685800">
              <a:buFont typeface="Arial" panose="020B0604020202020204" pitchFamily="34" charset="0"/>
              <a:buChar char="•"/>
            </a:pPr>
            <a:r>
              <a:rPr lang="zh-CN" altLang="en-US" sz="1200" b="1" dirty="0"/>
              <a:t>研究结果：</a:t>
            </a:r>
            <a:endParaRPr lang="en-US" altLang="zh-CN" sz="1200" b="1" dirty="0"/>
          </a:p>
          <a:p>
            <a:pPr marL="342900" indent="-171450" algn="l" defTabSz="685800">
              <a:buFont typeface="Arial" panose="020B0604020202020204" pitchFamily="34" charset="0"/>
              <a:buChar char="•"/>
            </a:pPr>
            <a:r>
              <a:rPr lang="zh-CN" altLang="en-US" sz="1200" dirty="0"/>
              <a:t>测试过的酸奶</a:t>
            </a:r>
            <a:r>
              <a:rPr lang="en-US" altLang="zh-CN" sz="1200" dirty="0"/>
              <a:t>(</a:t>
            </a:r>
            <a:r>
              <a:rPr lang="zh-CN" altLang="en-US" sz="1200" dirty="0"/>
              <a:t>对照组和</a:t>
            </a:r>
            <a:r>
              <a:rPr lang="en-US" altLang="zh-CN" sz="1200" dirty="0"/>
              <a:t>2%</a:t>
            </a:r>
            <a:r>
              <a:rPr lang="zh-CN" altLang="en-US" sz="1200" dirty="0"/>
              <a:t>的酸奶</a:t>
            </a:r>
            <a:r>
              <a:rPr lang="en-US" altLang="zh-CN" sz="1200" dirty="0"/>
              <a:t>)</a:t>
            </a:r>
            <a:r>
              <a:rPr lang="zh-CN" altLang="en-US" sz="1200" dirty="0"/>
              <a:t>有差异。对照品中未检出二十二碳六烯酸，但在金锈菌和金锈菌酸奶中，二十二碳六烯酸是第二重要的脂肪酸，分别为</a:t>
            </a:r>
            <a:r>
              <a:rPr lang="en-US" altLang="zh-CN" sz="1200" dirty="0"/>
              <a:t>29.7±0.4%</a:t>
            </a:r>
            <a:r>
              <a:rPr lang="zh-CN" altLang="en-US" sz="1200" dirty="0"/>
              <a:t>和</a:t>
            </a:r>
            <a:r>
              <a:rPr lang="en-US" altLang="zh-CN" sz="1200" dirty="0"/>
              <a:t>18.7±2.0%</a:t>
            </a:r>
            <a:r>
              <a:rPr lang="zh-CN" altLang="en-US" sz="1200" dirty="0"/>
              <a:t>。。</a:t>
            </a:r>
            <a:endParaRPr lang="en-US" altLang="zh-CN" sz="1200" dirty="0"/>
          </a:p>
          <a:p>
            <a:pPr marL="342900" indent="-171450" algn="l" defTabSz="685800">
              <a:buFont typeface="Arial" panose="020B0604020202020204" pitchFamily="34" charset="0"/>
              <a:buChar char="•"/>
            </a:pPr>
            <a:r>
              <a:rPr lang="zh-CN" altLang="en-US" sz="1200" dirty="0"/>
              <a:t>仅根据脂肪酸的含量，需摄入</a:t>
            </a:r>
            <a:r>
              <a:rPr lang="en-US" altLang="zh-CN" sz="1200" dirty="0"/>
              <a:t>158.7</a:t>
            </a:r>
            <a:r>
              <a:rPr lang="zh-CN" altLang="en-US" sz="1200" dirty="0"/>
              <a:t>克湿重的金锈菌酸奶，以确保摄入适量的健康脂肪酸。</a:t>
            </a:r>
            <a:endParaRPr lang="en-US" altLang="zh-CN" sz="1200" dirty="0"/>
          </a:p>
          <a:p>
            <a:pPr marL="342900" indent="-171450" algn="l" defTabSz="685800">
              <a:buFont typeface="Arial" panose="020B0604020202020204" pitchFamily="34" charset="0"/>
              <a:buChar char="•"/>
            </a:pPr>
            <a:r>
              <a:rPr lang="zh-CN" altLang="en-US" sz="1200" dirty="0"/>
              <a:t>脂肪酸生物可及性一般不高，几乎所有情况下都低于</a:t>
            </a:r>
            <a:r>
              <a:rPr lang="en-US" altLang="zh-CN" sz="1200" dirty="0"/>
              <a:t>60-70%</a:t>
            </a:r>
            <a:r>
              <a:rPr lang="zh-CN" altLang="en-US" sz="1200" dirty="0"/>
              <a:t>。考虑到二十二碳六烯酸的生物可及性</a:t>
            </a:r>
            <a:r>
              <a:rPr lang="en-US" altLang="zh-CN" sz="1200" dirty="0"/>
              <a:t>(44±3%)</a:t>
            </a:r>
            <a:r>
              <a:rPr lang="zh-CN" altLang="en-US" sz="1200" dirty="0"/>
              <a:t>，建议添加</a:t>
            </a:r>
            <a:r>
              <a:rPr lang="en-US" altLang="zh-CN" sz="1200" dirty="0"/>
              <a:t>360.7 g</a:t>
            </a:r>
            <a:r>
              <a:rPr lang="zh-CN" altLang="en-US" sz="1200" dirty="0"/>
              <a:t>的金氧酸酸奶。</a:t>
            </a:r>
            <a:endParaRPr lang="en-US" altLang="zh-CN" sz="1200" dirty="0"/>
          </a:p>
          <a:p>
            <a:pPr indent="-171450" algn="l" defTabSz="685800">
              <a:buFont typeface="Arial" panose="020B0604020202020204" pitchFamily="34" charset="0"/>
              <a:buChar char="•"/>
            </a:pPr>
            <a:r>
              <a:rPr lang="zh-CN" altLang="en-US" sz="1200" b="1" dirty="0"/>
              <a:t>研究结论</a:t>
            </a:r>
            <a:r>
              <a:rPr lang="zh-CN" altLang="en-US" sz="1200" dirty="0"/>
              <a:t>：一个合理的饮食处方是每天摄入</a:t>
            </a:r>
            <a:r>
              <a:rPr lang="en-US" altLang="zh-CN" sz="1200" dirty="0"/>
              <a:t>125</a:t>
            </a:r>
            <a:r>
              <a:rPr lang="zh-CN" altLang="en-US" sz="1200" dirty="0"/>
              <a:t>毫升的羟色胺酸奶。</a:t>
            </a:r>
          </a:p>
        </p:txBody>
      </p:sp>
      <p:sp>
        <p:nvSpPr>
          <p:cNvPr id="9" name="文本框 8">
            <a:extLst>
              <a:ext uri="{FF2B5EF4-FFF2-40B4-BE49-F238E27FC236}">
                <a16:creationId xmlns:a16="http://schemas.microsoft.com/office/drawing/2014/main" id="{5CF58FF8-F903-4646-8988-92A45BCE6D45}"/>
              </a:ext>
            </a:extLst>
          </p:cNvPr>
          <p:cNvSpPr txBox="1"/>
          <p:nvPr/>
        </p:nvSpPr>
        <p:spPr>
          <a:xfrm>
            <a:off x="-3" y="0"/>
            <a:ext cx="6858000" cy="830997"/>
          </a:xfrm>
          <a:prstGeom prst="rect">
            <a:avLst/>
          </a:prstGeom>
          <a:noFill/>
        </p:spPr>
        <p:txBody>
          <a:bodyPr wrap="square">
            <a:spAutoFit/>
          </a:bodyPr>
          <a:lstStyle/>
          <a:p>
            <a:pPr algn="ctr"/>
            <a:r>
              <a:rPr lang="zh-CN" altLang="en-US" sz="2400" b="1" dirty="0">
                <a:solidFill>
                  <a:srgbClr val="2E3033"/>
                </a:solidFill>
                <a:latin typeface="杨任东竹石体-Medium" panose="02000000000000000000" pitchFamily="2" charset="-122"/>
                <a:ea typeface="杨任东竹石体-Medium" panose="02000000000000000000" pitchFamily="2" charset="-122"/>
                <a:cs typeface="+mj-cs"/>
              </a:rPr>
              <a:t>一种新型功能性食品的开发</a:t>
            </a:r>
            <a:r>
              <a:rPr lang="en-US" altLang="zh-CN" sz="2400" b="1" dirty="0">
                <a:solidFill>
                  <a:srgbClr val="2E3033"/>
                </a:solidFill>
                <a:latin typeface="杨任东竹石体-Medium" panose="02000000000000000000" pitchFamily="2" charset="-122"/>
                <a:ea typeface="杨任东竹石体-Medium" panose="02000000000000000000" pitchFamily="2" charset="-122"/>
                <a:cs typeface="+mj-cs"/>
              </a:rPr>
              <a:t>:</a:t>
            </a:r>
            <a:r>
              <a:rPr lang="zh-CN" altLang="en-US" sz="2400" b="1" dirty="0">
                <a:solidFill>
                  <a:srgbClr val="2E3033"/>
                </a:solidFill>
                <a:latin typeface="杨任东竹石体-Medium" panose="02000000000000000000" pitchFamily="2" charset="-122"/>
                <a:ea typeface="杨任东竹石体-Medium" panose="02000000000000000000" pitchFamily="2" charset="-122"/>
                <a:cs typeface="+mj-cs"/>
              </a:rPr>
              <a:t>富含植物油的酸奶中的生物活性脂质</a:t>
            </a:r>
          </a:p>
        </p:txBody>
      </p:sp>
      <p:pic>
        <p:nvPicPr>
          <p:cNvPr id="2" name="图片 1">
            <a:extLst>
              <a:ext uri="{FF2B5EF4-FFF2-40B4-BE49-F238E27FC236}">
                <a16:creationId xmlns:a16="http://schemas.microsoft.com/office/drawing/2014/main" id="{C30F7EA6-A139-456F-B2FA-C33E744E0EFB}"/>
              </a:ext>
            </a:extLst>
          </p:cNvPr>
          <p:cNvPicPr>
            <a:picLocks noChangeAspect="1"/>
          </p:cNvPicPr>
          <p:nvPr/>
        </p:nvPicPr>
        <p:blipFill>
          <a:blip r:embed="rId3"/>
          <a:stretch>
            <a:fillRect/>
          </a:stretch>
        </p:blipFill>
        <p:spPr>
          <a:xfrm>
            <a:off x="1136836" y="1693334"/>
            <a:ext cx="4584321" cy="2601912"/>
          </a:xfrm>
          <a:prstGeom prst="rect">
            <a:avLst/>
          </a:prstGeom>
        </p:spPr>
      </p:pic>
      <p:sp>
        <p:nvSpPr>
          <p:cNvPr id="11" name="文本框 10">
            <a:extLst>
              <a:ext uri="{FF2B5EF4-FFF2-40B4-BE49-F238E27FC236}">
                <a16:creationId xmlns:a16="http://schemas.microsoft.com/office/drawing/2014/main" id="{BF0DEFAF-B6C6-43F8-A7C6-54B5DC244335}"/>
              </a:ext>
            </a:extLst>
          </p:cNvPr>
          <p:cNvSpPr txBox="1"/>
          <p:nvPr/>
        </p:nvSpPr>
        <p:spPr>
          <a:xfrm>
            <a:off x="1" y="9259669"/>
            <a:ext cx="6857999" cy="646331"/>
          </a:xfrm>
          <a:prstGeom prst="rect">
            <a:avLst/>
          </a:prstGeom>
          <a:noFill/>
        </p:spPr>
        <p:txBody>
          <a:bodyPr wrap="square">
            <a:spAutoFit/>
          </a:bodyPr>
          <a:lstStyle/>
          <a:p>
            <a:pPr algn="ctr"/>
            <a:r>
              <a:rPr lang="en-US" altLang="zh-CN" sz="1200" b="1" i="0" u="none" strike="noStrike" dirty="0">
                <a:solidFill>
                  <a:srgbClr val="555555"/>
                </a:solidFill>
                <a:effectLst/>
                <a:latin typeface="Microsoft Yahei" panose="020B0503020204020204" pitchFamily="34" charset="-122"/>
                <a:ea typeface="Microsoft Yahei" panose="020B0503020204020204" pitchFamily="34" charset="-122"/>
                <a:hlinkClick r:id="rId4"/>
              </a:rPr>
              <a:t>The development of a novel functional food: bioactive lipids in yogurts enriched with </a:t>
            </a:r>
            <a:r>
              <a:rPr lang="en-US" altLang="zh-CN" sz="1200" b="1" i="0" u="none" strike="noStrike" dirty="0" err="1">
                <a:solidFill>
                  <a:srgbClr val="555555"/>
                </a:solidFill>
                <a:effectLst/>
                <a:latin typeface="Microsoft Yahei" panose="020B0503020204020204" pitchFamily="34" charset="-122"/>
                <a:ea typeface="Microsoft Yahei" panose="020B0503020204020204" pitchFamily="34" charset="-122"/>
                <a:hlinkClick r:id="rId4"/>
              </a:rPr>
              <a:t>Aurantiochytrium</a:t>
            </a:r>
            <a:r>
              <a:rPr lang="en-US" altLang="zh-CN" sz="1200" b="1" i="0" u="none" strike="noStrike" dirty="0">
                <a:solidFill>
                  <a:srgbClr val="555555"/>
                </a:solidFill>
                <a:effectLst/>
                <a:latin typeface="Microsoft Yahei" panose="020B0503020204020204" pitchFamily="34" charset="-122"/>
                <a:ea typeface="Microsoft Yahei" panose="020B0503020204020204" pitchFamily="34" charset="-122"/>
                <a:hlinkClick r:id="rId4"/>
              </a:rPr>
              <a:t> sp. biomass</a:t>
            </a:r>
            <a:br>
              <a:rPr lang="en-US" altLang="zh-CN" sz="1200" dirty="0"/>
            </a:br>
            <a:r>
              <a:rPr lang="en-US" altLang="zh-CN" sz="1200" b="0" i="1" u="none" strike="noStrike" dirty="0">
                <a:solidFill>
                  <a:srgbClr val="279EF2"/>
                </a:solidFill>
                <a:effectLst/>
                <a:latin typeface="Microsoft Yahei" panose="020B0503020204020204" pitchFamily="34" charset="-122"/>
                <a:ea typeface="Microsoft Yahei" panose="020B0503020204020204" pitchFamily="34" charset="-122"/>
                <a:hlinkClick r:id="rId5"/>
              </a:rPr>
              <a:t>Food &amp; Function</a:t>
            </a:r>
            <a:r>
              <a:rPr lang="en-US" altLang="zh-CN" sz="1200" b="0" i="0" dirty="0">
                <a:solidFill>
                  <a:srgbClr val="555555"/>
                </a:solidFill>
                <a:effectLst/>
                <a:latin typeface="Microsoft Yahei" panose="020B0503020204020204" pitchFamily="34" charset="-122"/>
                <a:ea typeface="Microsoft Yahei" panose="020B0503020204020204" pitchFamily="34" charset="-122"/>
              </a:rPr>
              <a:t> ( IF </a:t>
            </a:r>
            <a:r>
              <a:rPr lang="en-US" altLang="zh-CN" sz="1200" b="0" i="0" dirty="0">
                <a:solidFill>
                  <a:srgbClr val="FFA500"/>
                </a:solidFill>
                <a:effectLst/>
                <a:latin typeface="Microsoft Yahei" panose="020B0503020204020204" pitchFamily="34" charset="-122"/>
                <a:ea typeface="Microsoft Yahei" panose="020B0503020204020204" pitchFamily="34" charset="-122"/>
              </a:rPr>
              <a:t>4.171</a:t>
            </a:r>
            <a:r>
              <a:rPr lang="en-US" altLang="zh-CN" sz="1200" b="0" i="0" dirty="0">
                <a:solidFill>
                  <a:srgbClr val="555555"/>
                </a:solidFill>
                <a:effectLst/>
                <a:latin typeface="Microsoft Yahei" panose="020B0503020204020204" pitchFamily="34" charset="-122"/>
                <a:ea typeface="Microsoft Yahei" panose="020B0503020204020204" pitchFamily="34" charset="-122"/>
              </a:rPr>
              <a:t> ) </a:t>
            </a:r>
            <a:r>
              <a:rPr lang="en-US" altLang="zh-CN" sz="1200" b="1" i="0" dirty="0">
                <a:solidFill>
                  <a:srgbClr val="555555"/>
                </a:solidFill>
                <a:effectLst/>
                <a:latin typeface="Microsoft Yahei" panose="020B0503020204020204" pitchFamily="34" charset="-122"/>
                <a:ea typeface="Microsoft Yahei" panose="020B0503020204020204" pitchFamily="34" charset="-122"/>
              </a:rPr>
              <a:t>Pub Date : 2020-09-18</a:t>
            </a:r>
            <a:r>
              <a:rPr lang="en-US" altLang="zh-CN" sz="1200" b="0" i="0" dirty="0">
                <a:solidFill>
                  <a:srgbClr val="555555"/>
                </a:solidFill>
                <a:effectLst/>
                <a:latin typeface="Microsoft Yahei" panose="020B0503020204020204" pitchFamily="34" charset="-122"/>
                <a:ea typeface="Microsoft Yahei" panose="020B0503020204020204" pitchFamily="34" charset="-122"/>
              </a:rPr>
              <a:t> </a:t>
            </a:r>
            <a:r>
              <a:rPr lang="en-US" altLang="zh-CN" sz="1200" b="0" i="1" dirty="0">
                <a:solidFill>
                  <a:srgbClr val="555555"/>
                </a:solidFill>
                <a:effectLst/>
                <a:latin typeface="Microsoft Yahei" panose="020B0503020204020204" pitchFamily="34" charset="-122"/>
                <a:ea typeface="Microsoft Yahei" panose="020B0503020204020204" pitchFamily="34" charset="-122"/>
              </a:rPr>
              <a:t>, DOI: </a:t>
            </a:r>
            <a:r>
              <a:rPr lang="en-US" altLang="zh-CN" sz="1200" b="0" i="1" u="none" strike="noStrike" dirty="0">
                <a:solidFill>
                  <a:srgbClr val="279EF2"/>
                </a:solidFill>
                <a:effectLst/>
                <a:latin typeface="Microsoft Yahei" panose="020B0503020204020204" pitchFamily="34" charset="-122"/>
                <a:ea typeface="Microsoft Yahei" panose="020B0503020204020204" pitchFamily="34" charset="-122"/>
                <a:hlinkClick r:id="rId4"/>
              </a:rPr>
              <a:t>10.1039/d0fo01884h</a:t>
            </a:r>
            <a:endParaRPr lang="zh-CN" altLang="en-US" sz="1200" dirty="0"/>
          </a:p>
        </p:txBody>
      </p:sp>
    </p:spTree>
    <p:extLst>
      <p:ext uri="{BB962C8B-B14F-4D97-AF65-F5344CB8AC3E}">
        <p14:creationId xmlns:p14="http://schemas.microsoft.com/office/powerpoint/2010/main" val="1145145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EE482C61-60EA-4A09-9898-4A3E33B9B2E7}"/>
              </a:ext>
            </a:extLst>
          </p:cNvPr>
          <p:cNvSpPr txBox="1">
            <a:spLocks/>
          </p:cNvSpPr>
          <p:nvPr/>
        </p:nvSpPr>
        <p:spPr>
          <a:xfrm>
            <a:off x="-3" y="4953000"/>
            <a:ext cx="6857999" cy="3983959"/>
          </a:xfrm>
          <a:prstGeom prst="rect">
            <a:avLst/>
          </a:prstGeom>
        </p:spPr>
        <p:txBody>
          <a:bodyPr vert="horz" lIns="91440" tIns="45720" rIns="91440" bIns="45720" rtlCol="0" anchor="ctr">
            <a:noAutofit/>
          </a:bodyPr>
          <a:lstStyle>
            <a:lvl1pPr marL="0" indent="0" algn="ctr" defTabSz="1320793" rtl="0" eaLnBrk="1" latinLnBrk="0" hangingPunct="1">
              <a:lnSpc>
                <a:spcPct val="90000"/>
              </a:lnSpc>
              <a:spcBef>
                <a:spcPts val="1446"/>
              </a:spcBef>
              <a:buFont typeface="Arial" panose="020B0604020202020204" pitchFamily="34" charset="0"/>
              <a:buNone/>
              <a:defRPr sz="3467" kern="1200">
                <a:solidFill>
                  <a:schemeClr val="tx1"/>
                </a:solidFill>
                <a:latin typeface="+mn-lt"/>
                <a:ea typeface="+mn-ea"/>
                <a:cs typeface="+mn-cs"/>
              </a:defRPr>
            </a:lvl1pPr>
            <a:lvl2pPr marL="660397" indent="0" algn="ctr" defTabSz="1320793" rtl="0" eaLnBrk="1" latinLnBrk="0" hangingPunct="1">
              <a:lnSpc>
                <a:spcPct val="90000"/>
              </a:lnSpc>
              <a:spcBef>
                <a:spcPts val="722"/>
              </a:spcBef>
              <a:buFont typeface="Arial" panose="020B0604020202020204" pitchFamily="34" charset="0"/>
              <a:buNone/>
              <a:defRPr sz="2889" kern="1200">
                <a:solidFill>
                  <a:schemeClr val="tx1"/>
                </a:solidFill>
                <a:latin typeface="+mn-lt"/>
                <a:ea typeface="+mn-ea"/>
                <a:cs typeface="+mn-cs"/>
              </a:defRPr>
            </a:lvl2pPr>
            <a:lvl3pPr marL="1320793" indent="0" algn="ctr" defTabSz="1320793" rtl="0" eaLnBrk="1" latinLnBrk="0" hangingPunct="1">
              <a:lnSpc>
                <a:spcPct val="90000"/>
              </a:lnSpc>
              <a:spcBef>
                <a:spcPts val="722"/>
              </a:spcBef>
              <a:buFont typeface="Arial" panose="020B0604020202020204" pitchFamily="34" charset="0"/>
              <a:buNone/>
              <a:defRPr sz="2601" kern="1200">
                <a:solidFill>
                  <a:schemeClr val="tx1"/>
                </a:solidFill>
                <a:latin typeface="+mn-lt"/>
                <a:ea typeface="+mn-ea"/>
                <a:cs typeface="+mn-cs"/>
              </a:defRPr>
            </a:lvl3pPr>
            <a:lvl4pPr marL="1981188"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4pPr>
            <a:lvl5pPr marL="2641585"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5pPr>
            <a:lvl6pPr marL="3301981"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6pPr>
            <a:lvl7pPr marL="3962376"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7pPr>
            <a:lvl8pPr marL="4622773"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8pPr>
            <a:lvl9pPr marL="5283170"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9pPr>
          </a:lstStyle>
          <a:p>
            <a:pPr indent="-171450" algn="l" defTabSz="685800">
              <a:buFont typeface="Arial" panose="020B0604020202020204" pitchFamily="34" charset="0"/>
              <a:buChar char="•"/>
            </a:pPr>
            <a:r>
              <a:rPr lang="zh-CN" altLang="en-US" sz="1200" b="1" dirty="0"/>
              <a:t>研究背景</a:t>
            </a:r>
            <a:r>
              <a:rPr lang="zh-CN" altLang="en-US" sz="1200" dirty="0"/>
              <a:t>：柚皮苷是柑橘中的一种主要类黄酮，具有预防动脉粥样硬化的潜力。口服柚皮甙后结肠内存在大量柚皮甙，可能影响肠道菌群。</a:t>
            </a:r>
            <a:endParaRPr lang="en-US" altLang="zh-CN" sz="1200" dirty="0"/>
          </a:p>
          <a:p>
            <a:pPr indent="-171450" algn="l" defTabSz="685800">
              <a:buFont typeface="Arial" panose="020B0604020202020204" pitchFamily="34" charset="0"/>
              <a:buChar char="•"/>
            </a:pPr>
            <a:r>
              <a:rPr lang="zh-CN" altLang="en-US" sz="1200" b="1" dirty="0"/>
              <a:t>研究目的</a:t>
            </a:r>
            <a:r>
              <a:rPr lang="zh-CN" altLang="en-US" sz="1200" dirty="0"/>
              <a:t>：从肠道菌群角度探讨柚皮苷减轻动脉粥样硬化的作用机制。</a:t>
            </a:r>
            <a:endParaRPr lang="en-US" altLang="zh-CN" sz="1200" dirty="0"/>
          </a:p>
          <a:p>
            <a:pPr indent="-171450" algn="l" defTabSz="685800">
              <a:buFont typeface="Arial" panose="020B0604020202020204" pitchFamily="34" charset="0"/>
              <a:buChar char="•"/>
            </a:pPr>
            <a:r>
              <a:rPr lang="zh-CN" altLang="en-US" sz="1200" b="1" dirty="0"/>
              <a:t>研究设计：</a:t>
            </a:r>
            <a:endParaRPr lang="en-US" altLang="zh-CN" sz="1200" b="1" dirty="0"/>
          </a:p>
          <a:p>
            <a:pPr indent="-171450" algn="l" defTabSz="685800">
              <a:buFont typeface="Arial" panose="020B0604020202020204" pitchFamily="34" charset="0"/>
              <a:buChar char="•"/>
            </a:pPr>
            <a:r>
              <a:rPr lang="zh-CN" altLang="en-US" sz="1200" b="1" dirty="0"/>
              <a:t>研究结果：</a:t>
            </a:r>
            <a:endParaRPr lang="en-US" altLang="zh-CN" sz="1200" b="1" dirty="0"/>
          </a:p>
          <a:p>
            <a:pPr marL="342900" indent="-171450" algn="l" defTabSz="685800">
              <a:buFont typeface="Arial" panose="020B0604020202020204" pitchFamily="34" charset="0"/>
              <a:buChar char="•"/>
            </a:pPr>
            <a:r>
              <a:rPr lang="zh-CN" altLang="en-US" sz="1200" dirty="0"/>
              <a:t>在喂食高脂饮食的</a:t>
            </a:r>
            <a:r>
              <a:rPr lang="en-US" altLang="zh-CN" sz="1200" dirty="0" err="1"/>
              <a:t>ApoE</a:t>
            </a:r>
            <a:r>
              <a:rPr lang="en-US" altLang="zh-CN" sz="1200" dirty="0"/>
              <a:t>-/-</a:t>
            </a:r>
            <a:r>
              <a:rPr lang="zh-CN" altLang="en-US" sz="1200" dirty="0"/>
              <a:t>小鼠中，柚皮甙可显著减轻动脉粥样硬化，降低血清和肝脏胆固醇水平</a:t>
            </a:r>
            <a:r>
              <a:rPr lang="en-US" altLang="zh-CN" sz="1200" dirty="0"/>
              <a:t>24.04</a:t>
            </a:r>
            <a:r>
              <a:rPr lang="zh-CN" altLang="en-US" sz="1200" dirty="0"/>
              <a:t>和</a:t>
            </a:r>
            <a:r>
              <a:rPr lang="en-US" altLang="zh-CN" sz="1200" dirty="0"/>
              <a:t>28.37%</a:t>
            </a:r>
            <a:r>
              <a:rPr lang="zh-CN" altLang="en-US" sz="1200" dirty="0"/>
              <a:t>。</a:t>
            </a:r>
            <a:endParaRPr lang="en-US" altLang="zh-CN" sz="1200" dirty="0"/>
          </a:p>
          <a:p>
            <a:pPr marL="342900" indent="-171450" algn="l" defTabSz="685800">
              <a:buFont typeface="Arial" panose="020B0604020202020204" pitchFamily="34" charset="0"/>
              <a:buChar char="•"/>
            </a:pPr>
            <a:r>
              <a:rPr lang="zh-CN" altLang="en-US" sz="1200" dirty="0"/>
              <a:t>非靶向代谢组学显示柚皮甙调节了肝脏胆固醇衍生物和胆汁酸的水平。柚皮甙使胆汁酸和中性固醇的排泄量分别增加</a:t>
            </a:r>
            <a:r>
              <a:rPr lang="en-US" altLang="zh-CN" sz="1200" dirty="0"/>
              <a:t>1.6</a:t>
            </a:r>
            <a:r>
              <a:rPr lang="zh-CN" altLang="en-US" sz="1200" dirty="0"/>
              <a:t>倍和</a:t>
            </a:r>
            <a:r>
              <a:rPr lang="en-US" altLang="zh-CN" sz="1200" dirty="0"/>
              <a:t>4.3</a:t>
            </a:r>
            <a:r>
              <a:rPr lang="zh-CN" altLang="en-US" sz="1200" dirty="0"/>
              <a:t>倍。。</a:t>
            </a:r>
            <a:endParaRPr lang="en-US" altLang="zh-CN" sz="1200" dirty="0"/>
          </a:p>
          <a:p>
            <a:pPr marL="342900" indent="-171450" algn="l" defTabSz="685800">
              <a:buFont typeface="Arial" panose="020B0604020202020204" pitchFamily="34" charset="0"/>
              <a:buChar char="•"/>
            </a:pPr>
            <a:r>
              <a:rPr lang="zh-CN" altLang="en-US" sz="1200" dirty="0"/>
              <a:t>柚皮苷减轻动脉粥样硬化的主要可能途径是肠道微生物</a:t>
            </a:r>
            <a:r>
              <a:rPr lang="en-US" altLang="zh-CN" sz="1200" dirty="0"/>
              <a:t>-</a:t>
            </a:r>
            <a:r>
              <a:rPr lang="zh-CN" altLang="en-US" sz="1200" dirty="0"/>
              <a:t>肝</a:t>
            </a:r>
            <a:r>
              <a:rPr lang="en-US" altLang="zh-CN" sz="1200" dirty="0"/>
              <a:t>-</a:t>
            </a:r>
            <a:r>
              <a:rPr lang="zh-CN" altLang="en-US" sz="1200" dirty="0"/>
              <a:t>胆固醇轴：柚皮苷通过抑制</a:t>
            </a:r>
            <a:r>
              <a:rPr lang="en-US" altLang="zh-CN" sz="1200" dirty="0"/>
              <a:t>FXR/FGF15</a:t>
            </a:r>
            <a:r>
              <a:rPr lang="zh-CN" altLang="en-US" sz="1200" dirty="0"/>
              <a:t>途径上调</a:t>
            </a:r>
            <a:r>
              <a:rPr lang="en-US" altLang="zh-CN" sz="1200" dirty="0"/>
              <a:t>CYP7A1</a:t>
            </a:r>
            <a:r>
              <a:rPr lang="zh-CN" altLang="en-US" sz="1200" dirty="0"/>
              <a:t>，调节了胆汁酸盐水解酶</a:t>
            </a:r>
            <a:r>
              <a:rPr lang="en-US" altLang="zh-CN" sz="1200" dirty="0"/>
              <a:t>-</a:t>
            </a:r>
            <a:r>
              <a:rPr lang="zh-CN" altLang="en-US" sz="1200" dirty="0"/>
              <a:t>和</a:t>
            </a:r>
            <a:r>
              <a:rPr lang="en-US" altLang="zh-CN" sz="1200" dirty="0"/>
              <a:t>7 -</a:t>
            </a:r>
            <a:r>
              <a:rPr lang="zh-CN" altLang="en-US" sz="1200" dirty="0"/>
              <a:t>羟化酶</a:t>
            </a:r>
            <a:r>
              <a:rPr lang="en-US" altLang="zh-CN" sz="1200" dirty="0"/>
              <a:t>-</a:t>
            </a:r>
            <a:r>
              <a:rPr lang="zh-CN" altLang="en-US" sz="1200" dirty="0"/>
              <a:t>产菌的丰度，促进胆固醇合成胆汁酸。此外，柚皮苷通过下调</a:t>
            </a:r>
            <a:r>
              <a:rPr lang="en-US" altLang="zh-CN" sz="1200" dirty="0"/>
              <a:t>PCSK9/IDOL</a:t>
            </a:r>
            <a:r>
              <a:rPr lang="zh-CN" altLang="en-US" sz="1200" dirty="0"/>
              <a:t>促进胆固醇负反馈调节。</a:t>
            </a:r>
            <a:endParaRPr lang="en-US" altLang="zh-CN" sz="1200" dirty="0"/>
          </a:p>
          <a:p>
            <a:pPr indent="-171450" algn="l" defTabSz="685800">
              <a:buFont typeface="Arial" panose="020B0604020202020204" pitchFamily="34" charset="0"/>
              <a:buChar char="•"/>
            </a:pPr>
            <a:r>
              <a:rPr lang="zh-CN" altLang="en-US" sz="1200" b="1" dirty="0"/>
              <a:t>研究结论</a:t>
            </a:r>
            <a:r>
              <a:rPr lang="zh-CN" altLang="en-US" sz="1200" dirty="0"/>
              <a:t>：研究结果为了解柑橘类黄酮减缓动脉粥样硬化的机制，为柑橘类黄酮功能食品的开发提供科学依据。</a:t>
            </a:r>
          </a:p>
        </p:txBody>
      </p:sp>
      <p:sp>
        <p:nvSpPr>
          <p:cNvPr id="9" name="文本框 8">
            <a:extLst>
              <a:ext uri="{FF2B5EF4-FFF2-40B4-BE49-F238E27FC236}">
                <a16:creationId xmlns:a16="http://schemas.microsoft.com/office/drawing/2014/main" id="{5CF58FF8-F903-4646-8988-92A45BCE6D45}"/>
              </a:ext>
            </a:extLst>
          </p:cNvPr>
          <p:cNvSpPr txBox="1"/>
          <p:nvPr/>
        </p:nvSpPr>
        <p:spPr>
          <a:xfrm>
            <a:off x="-3" y="0"/>
            <a:ext cx="6858000" cy="830997"/>
          </a:xfrm>
          <a:prstGeom prst="rect">
            <a:avLst/>
          </a:prstGeom>
          <a:noFill/>
        </p:spPr>
        <p:txBody>
          <a:bodyPr wrap="square">
            <a:spAutoFit/>
          </a:bodyPr>
          <a:lstStyle/>
          <a:p>
            <a:pPr algn="ctr"/>
            <a:r>
              <a:rPr lang="zh-CN" altLang="en-US" sz="2400" b="1" dirty="0">
                <a:solidFill>
                  <a:srgbClr val="2E3033"/>
                </a:solidFill>
                <a:latin typeface="杨任东竹石体-Medium" panose="02000000000000000000" pitchFamily="2" charset="-122"/>
                <a:ea typeface="杨任东竹石体-Medium" panose="02000000000000000000" pitchFamily="2" charset="-122"/>
                <a:cs typeface="+mj-cs"/>
              </a:rPr>
              <a:t>柚皮苷通过调节胆固醇代谢参与肠道菌群重塑，减轻</a:t>
            </a:r>
            <a:r>
              <a:rPr lang="en-US" altLang="zh-CN" sz="2400" b="1" dirty="0" err="1">
                <a:solidFill>
                  <a:srgbClr val="2E3033"/>
                </a:solidFill>
                <a:latin typeface="杨任东竹石体-Medium" panose="02000000000000000000" pitchFamily="2" charset="-122"/>
                <a:ea typeface="杨任东竹石体-Medium" panose="02000000000000000000" pitchFamily="2" charset="-122"/>
                <a:cs typeface="+mj-cs"/>
              </a:rPr>
              <a:t>ApoE</a:t>
            </a:r>
            <a:r>
              <a:rPr lang="en-US" altLang="zh-CN" sz="2400" b="1" dirty="0">
                <a:solidFill>
                  <a:srgbClr val="2E3033"/>
                </a:solidFill>
                <a:latin typeface="杨任东竹石体-Medium" panose="02000000000000000000" pitchFamily="2" charset="-122"/>
                <a:ea typeface="杨任东竹石体-Medium" panose="02000000000000000000" pitchFamily="2" charset="-122"/>
                <a:cs typeface="+mj-cs"/>
              </a:rPr>
              <a:t>-/-</a:t>
            </a:r>
            <a:r>
              <a:rPr lang="zh-CN" altLang="en-US" sz="2400" b="1" dirty="0">
                <a:solidFill>
                  <a:srgbClr val="2E3033"/>
                </a:solidFill>
                <a:latin typeface="杨任东竹石体-Medium" panose="02000000000000000000" pitchFamily="2" charset="-122"/>
                <a:ea typeface="杨任东竹石体-Medium" panose="02000000000000000000" pitchFamily="2" charset="-122"/>
                <a:cs typeface="+mj-cs"/>
              </a:rPr>
              <a:t>小鼠的动脉粥样硬化</a:t>
            </a:r>
          </a:p>
        </p:txBody>
      </p:sp>
      <p:pic>
        <p:nvPicPr>
          <p:cNvPr id="3" name="图片 2">
            <a:extLst>
              <a:ext uri="{FF2B5EF4-FFF2-40B4-BE49-F238E27FC236}">
                <a16:creationId xmlns:a16="http://schemas.microsoft.com/office/drawing/2014/main" id="{D0E03850-856D-4315-8D2D-A9C11EA82DA6}"/>
              </a:ext>
            </a:extLst>
          </p:cNvPr>
          <p:cNvPicPr>
            <a:picLocks noChangeAspect="1"/>
          </p:cNvPicPr>
          <p:nvPr/>
        </p:nvPicPr>
        <p:blipFill>
          <a:blip r:embed="rId3"/>
          <a:stretch>
            <a:fillRect/>
          </a:stretch>
        </p:blipFill>
        <p:spPr>
          <a:xfrm>
            <a:off x="1047750" y="1204981"/>
            <a:ext cx="4762500" cy="3609975"/>
          </a:xfrm>
          <a:prstGeom prst="rect">
            <a:avLst/>
          </a:prstGeom>
        </p:spPr>
      </p:pic>
      <p:sp>
        <p:nvSpPr>
          <p:cNvPr id="8" name="文本框 7">
            <a:extLst>
              <a:ext uri="{FF2B5EF4-FFF2-40B4-BE49-F238E27FC236}">
                <a16:creationId xmlns:a16="http://schemas.microsoft.com/office/drawing/2014/main" id="{6A1D3712-3905-4FED-9B77-24FF0F0DE522}"/>
              </a:ext>
            </a:extLst>
          </p:cNvPr>
          <p:cNvSpPr txBox="1"/>
          <p:nvPr/>
        </p:nvSpPr>
        <p:spPr>
          <a:xfrm>
            <a:off x="9496" y="9046703"/>
            <a:ext cx="6857999" cy="830997"/>
          </a:xfrm>
          <a:prstGeom prst="rect">
            <a:avLst/>
          </a:prstGeom>
          <a:noFill/>
        </p:spPr>
        <p:txBody>
          <a:bodyPr wrap="square">
            <a:spAutoFit/>
          </a:bodyPr>
          <a:lstStyle/>
          <a:p>
            <a:pPr algn="ctr"/>
            <a:r>
              <a:rPr lang="en-US" altLang="zh-CN" sz="1200" b="1" i="0" u="none" strike="noStrike" dirty="0">
                <a:solidFill>
                  <a:srgbClr val="555555"/>
                </a:solidFill>
                <a:effectLst/>
                <a:latin typeface="Microsoft Yahei" panose="020B0503020204020204" pitchFamily="34" charset="-122"/>
                <a:ea typeface="Microsoft Yahei" panose="020B0503020204020204" pitchFamily="34" charset="-122"/>
                <a:hlinkClick r:id="rId4"/>
              </a:rPr>
              <a:t>Naringin Alleviates Atherosclerosis in </a:t>
            </a:r>
            <a:r>
              <a:rPr lang="en-US" altLang="zh-CN" sz="1200" b="1" i="0" u="none" strike="noStrike" dirty="0" err="1">
                <a:solidFill>
                  <a:srgbClr val="555555"/>
                </a:solidFill>
                <a:effectLst/>
                <a:latin typeface="Microsoft Yahei" panose="020B0503020204020204" pitchFamily="34" charset="-122"/>
                <a:ea typeface="Microsoft Yahei" panose="020B0503020204020204" pitchFamily="34" charset="-122"/>
                <a:hlinkClick r:id="rId4"/>
              </a:rPr>
              <a:t>ApoE</a:t>
            </a:r>
            <a:r>
              <a:rPr lang="en-US" altLang="zh-CN" sz="1200" b="1" i="0" u="none" strike="noStrike" dirty="0">
                <a:solidFill>
                  <a:srgbClr val="555555"/>
                </a:solidFill>
                <a:effectLst/>
                <a:latin typeface="Microsoft Yahei" panose="020B0503020204020204" pitchFamily="34" charset="-122"/>
                <a:ea typeface="Microsoft Yahei" panose="020B0503020204020204" pitchFamily="34" charset="-122"/>
                <a:hlinkClick r:id="rId4"/>
              </a:rPr>
              <a:t>–/– Mice by Regulating Cholesterol Metabolism Involved in Gut Microbiota Remodeling</a:t>
            </a:r>
            <a:br>
              <a:rPr lang="en-US" altLang="zh-CN" sz="1200" dirty="0"/>
            </a:br>
            <a:r>
              <a:rPr lang="en-US" altLang="zh-CN" sz="1200" b="0" i="1" u="none" strike="noStrike" dirty="0">
                <a:solidFill>
                  <a:srgbClr val="279EF2"/>
                </a:solidFill>
                <a:effectLst/>
                <a:latin typeface="Microsoft Yahei" panose="020B0503020204020204" pitchFamily="34" charset="-122"/>
                <a:ea typeface="Microsoft Yahei" panose="020B0503020204020204" pitchFamily="34" charset="-122"/>
                <a:hlinkClick r:id="rId5"/>
              </a:rPr>
              <a:t>Journal of Agricultural and Food Chemistry</a:t>
            </a:r>
            <a:r>
              <a:rPr lang="en-US" altLang="zh-CN" sz="1200" b="0" i="0" dirty="0">
                <a:solidFill>
                  <a:srgbClr val="555555"/>
                </a:solidFill>
                <a:effectLst/>
                <a:latin typeface="Microsoft Yahei" panose="020B0503020204020204" pitchFamily="34" charset="-122"/>
                <a:ea typeface="Microsoft Yahei" panose="020B0503020204020204" pitchFamily="34" charset="-122"/>
              </a:rPr>
              <a:t> ( IF </a:t>
            </a:r>
            <a:r>
              <a:rPr lang="en-US" altLang="zh-CN" sz="1200" b="0" i="0" dirty="0">
                <a:solidFill>
                  <a:srgbClr val="FFA500"/>
                </a:solidFill>
                <a:effectLst/>
                <a:latin typeface="Microsoft Yahei" panose="020B0503020204020204" pitchFamily="34" charset="-122"/>
                <a:ea typeface="Microsoft Yahei" panose="020B0503020204020204" pitchFamily="34" charset="-122"/>
              </a:rPr>
              <a:t>4.192</a:t>
            </a:r>
            <a:r>
              <a:rPr lang="en-US" altLang="zh-CN" sz="1200" b="0" i="0" dirty="0">
                <a:solidFill>
                  <a:srgbClr val="555555"/>
                </a:solidFill>
                <a:effectLst/>
                <a:latin typeface="Microsoft Yahei" panose="020B0503020204020204" pitchFamily="34" charset="-122"/>
                <a:ea typeface="Microsoft Yahei" panose="020B0503020204020204" pitchFamily="34" charset="-122"/>
              </a:rPr>
              <a:t> ) </a:t>
            </a:r>
            <a:r>
              <a:rPr lang="en-US" altLang="zh-CN" sz="1200" b="1" i="0" dirty="0">
                <a:solidFill>
                  <a:srgbClr val="555555"/>
                </a:solidFill>
                <a:effectLst/>
                <a:latin typeface="Microsoft Yahei" panose="020B0503020204020204" pitchFamily="34" charset="-122"/>
                <a:ea typeface="Microsoft Yahei" panose="020B0503020204020204" pitchFamily="34" charset="-122"/>
              </a:rPr>
              <a:t>Pub Date : 2020-10-27</a:t>
            </a:r>
            <a:r>
              <a:rPr lang="en-US" altLang="zh-CN" sz="1200" b="0" i="0" dirty="0">
                <a:solidFill>
                  <a:srgbClr val="555555"/>
                </a:solidFill>
                <a:effectLst/>
                <a:latin typeface="Microsoft Yahei" panose="020B0503020204020204" pitchFamily="34" charset="-122"/>
                <a:ea typeface="Microsoft Yahei" panose="020B0503020204020204" pitchFamily="34" charset="-122"/>
              </a:rPr>
              <a:t> </a:t>
            </a:r>
            <a:r>
              <a:rPr lang="en-US" altLang="zh-CN" sz="1200" b="0" i="1" dirty="0">
                <a:solidFill>
                  <a:srgbClr val="555555"/>
                </a:solidFill>
                <a:effectLst/>
                <a:latin typeface="Microsoft Yahei" panose="020B0503020204020204" pitchFamily="34" charset="-122"/>
                <a:ea typeface="Microsoft Yahei" panose="020B0503020204020204" pitchFamily="34" charset="-122"/>
              </a:rPr>
              <a:t>, DOI: </a:t>
            </a:r>
            <a:r>
              <a:rPr lang="en-US" altLang="zh-CN" sz="1200" b="0" i="1" u="none" strike="noStrike" dirty="0">
                <a:solidFill>
                  <a:srgbClr val="279EF2"/>
                </a:solidFill>
                <a:effectLst/>
                <a:latin typeface="Microsoft Yahei" panose="020B0503020204020204" pitchFamily="34" charset="-122"/>
                <a:ea typeface="Microsoft Yahei" panose="020B0503020204020204" pitchFamily="34" charset="-122"/>
                <a:hlinkClick r:id="rId4"/>
              </a:rPr>
              <a:t>10.1021/acs.jafc.0c05800</a:t>
            </a:r>
            <a:endParaRPr lang="zh-CN" altLang="en-US" sz="1200" dirty="0"/>
          </a:p>
        </p:txBody>
      </p:sp>
    </p:spTree>
    <p:extLst>
      <p:ext uri="{BB962C8B-B14F-4D97-AF65-F5344CB8AC3E}">
        <p14:creationId xmlns:p14="http://schemas.microsoft.com/office/powerpoint/2010/main" val="222843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EE482C61-60EA-4A09-9898-4A3E33B9B2E7}"/>
              </a:ext>
            </a:extLst>
          </p:cNvPr>
          <p:cNvSpPr txBox="1">
            <a:spLocks/>
          </p:cNvSpPr>
          <p:nvPr/>
        </p:nvSpPr>
        <p:spPr>
          <a:xfrm>
            <a:off x="-3" y="4953000"/>
            <a:ext cx="6857999" cy="3983959"/>
          </a:xfrm>
          <a:prstGeom prst="rect">
            <a:avLst/>
          </a:prstGeom>
        </p:spPr>
        <p:txBody>
          <a:bodyPr vert="horz" lIns="91440" tIns="45720" rIns="91440" bIns="45720" rtlCol="0" anchor="ctr">
            <a:noAutofit/>
          </a:bodyPr>
          <a:lstStyle>
            <a:lvl1pPr marL="0" indent="0" algn="ctr" defTabSz="1320793" rtl="0" eaLnBrk="1" latinLnBrk="0" hangingPunct="1">
              <a:lnSpc>
                <a:spcPct val="90000"/>
              </a:lnSpc>
              <a:spcBef>
                <a:spcPts val="1446"/>
              </a:spcBef>
              <a:buFont typeface="Arial" panose="020B0604020202020204" pitchFamily="34" charset="0"/>
              <a:buNone/>
              <a:defRPr sz="3467" kern="1200">
                <a:solidFill>
                  <a:schemeClr val="tx1"/>
                </a:solidFill>
                <a:latin typeface="+mn-lt"/>
                <a:ea typeface="+mn-ea"/>
                <a:cs typeface="+mn-cs"/>
              </a:defRPr>
            </a:lvl1pPr>
            <a:lvl2pPr marL="660397" indent="0" algn="ctr" defTabSz="1320793" rtl="0" eaLnBrk="1" latinLnBrk="0" hangingPunct="1">
              <a:lnSpc>
                <a:spcPct val="90000"/>
              </a:lnSpc>
              <a:spcBef>
                <a:spcPts val="722"/>
              </a:spcBef>
              <a:buFont typeface="Arial" panose="020B0604020202020204" pitchFamily="34" charset="0"/>
              <a:buNone/>
              <a:defRPr sz="2889" kern="1200">
                <a:solidFill>
                  <a:schemeClr val="tx1"/>
                </a:solidFill>
                <a:latin typeface="+mn-lt"/>
                <a:ea typeface="+mn-ea"/>
                <a:cs typeface="+mn-cs"/>
              </a:defRPr>
            </a:lvl2pPr>
            <a:lvl3pPr marL="1320793" indent="0" algn="ctr" defTabSz="1320793" rtl="0" eaLnBrk="1" latinLnBrk="0" hangingPunct="1">
              <a:lnSpc>
                <a:spcPct val="90000"/>
              </a:lnSpc>
              <a:spcBef>
                <a:spcPts val="722"/>
              </a:spcBef>
              <a:buFont typeface="Arial" panose="020B0604020202020204" pitchFamily="34" charset="0"/>
              <a:buNone/>
              <a:defRPr sz="2601" kern="1200">
                <a:solidFill>
                  <a:schemeClr val="tx1"/>
                </a:solidFill>
                <a:latin typeface="+mn-lt"/>
                <a:ea typeface="+mn-ea"/>
                <a:cs typeface="+mn-cs"/>
              </a:defRPr>
            </a:lvl3pPr>
            <a:lvl4pPr marL="1981188"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4pPr>
            <a:lvl5pPr marL="2641585"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5pPr>
            <a:lvl6pPr marL="3301981"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6pPr>
            <a:lvl7pPr marL="3962376"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7pPr>
            <a:lvl8pPr marL="4622773"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8pPr>
            <a:lvl9pPr marL="5283170"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9pPr>
          </a:lstStyle>
          <a:p>
            <a:pPr indent="-171450" algn="l" defTabSz="685800">
              <a:buFont typeface="Arial" panose="020B0604020202020204" pitchFamily="34" charset="0"/>
              <a:buChar char="•"/>
            </a:pPr>
            <a:r>
              <a:rPr lang="zh-CN" altLang="en-US" sz="1200" b="1" dirty="0"/>
              <a:t>研究背景</a:t>
            </a:r>
            <a:r>
              <a:rPr lang="zh-CN" altLang="en-US" sz="1200" dirty="0"/>
              <a:t>：大蒜多糖具有抗炎、抗氧化和免疫调节等作用，是一种极具潜力的抗氧化剂。但其对改善结肠系统及相应肠道菌群的抗炎作用鲜有报道。</a:t>
            </a:r>
            <a:endParaRPr lang="en-US" altLang="zh-CN" sz="1200" dirty="0"/>
          </a:p>
          <a:p>
            <a:pPr indent="-171450" algn="l" defTabSz="685800">
              <a:buFont typeface="Arial" panose="020B0604020202020204" pitchFamily="34" charset="0"/>
              <a:buChar char="•"/>
            </a:pPr>
            <a:r>
              <a:rPr lang="zh-CN" altLang="en-US" sz="1200" b="1" dirty="0"/>
              <a:t>研究目的</a:t>
            </a:r>
            <a:r>
              <a:rPr lang="zh-CN" altLang="en-US" sz="1200" dirty="0"/>
              <a:t>：本文从金香蒜中提取水溶性大蒜多糖</a:t>
            </a:r>
            <a:r>
              <a:rPr lang="en-US" altLang="zh-CN" sz="1200" dirty="0"/>
              <a:t>(WSGP)</a:t>
            </a:r>
            <a:r>
              <a:rPr lang="zh-CN" altLang="en-US" sz="1200" dirty="0"/>
              <a:t>，观察其对小鼠大肠炎的改善作用。</a:t>
            </a:r>
            <a:endParaRPr lang="en-US" altLang="zh-CN" sz="1200" dirty="0"/>
          </a:p>
          <a:p>
            <a:pPr indent="-171450" algn="l" defTabSz="685800">
              <a:buFont typeface="Arial" panose="020B0604020202020204" pitchFamily="34" charset="0"/>
              <a:buChar char="•"/>
            </a:pPr>
            <a:r>
              <a:rPr lang="zh-CN" altLang="en-US" sz="1200" b="1" dirty="0"/>
              <a:t>研究设计：</a:t>
            </a:r>
            <a:endParaRPr lang="en-US" altLang="zh-CN" sz="1200" b="1" dirty="0"/>
          </a:p>
          <a:p>
            <a:pPr indent="-171450" algn="l" defTabSz="685800">
              <a:buFont typeface="Arial" panose="020B0604020202020204" pitchFamily="34" charset="0"/>
              <a:buChar char="•"/>
            </a:pPr>
            <a:r>
              <a:rPr lang="zh-CN" altLang="en-US" sz="1200" b="1" dirty="0"/>
              <a:t>研究结果：</a:t>
            </a:r>
            <a:endParaRPr lang="en-US" altLang="zh-CN" sz="1200" b="1" dirty="0"/>
          </a:p>
          <a:p>
            <a:pPr marL="342900" indent="-171450" algn="l" defTabSz="685800">
              <a:buFont typeface="Arial" panose="020B0604020202020204" pitchFamily="34" charset="0"/>
              <a:buChar char="•"/>
            </a:pPr>
            <a:r>
              <a:rPr lang="zh-CN" altLang="en-US" sz="1200" dirty="0"/>
              <a:t>给予</a:t>
            </a:r>
            <a:r>
              <a:rPr lang="en-US" altLang="zh-CN" sz="1200" dirty="0"/>
              <a:t>200</a:t>
            </a:r>
            <a:r>
              <a:rPr lang="zh-CN" altLang="en-US" sz="1200" dirty="0"/>
              <a:t>或</a:t>
            </a:r>
            <a:r>
              <a:rPr lang="en-US" altLang="zh-CN" sz="1200" dirty="0"/>
              <a:t>400 mg/kg/</a:t>
            </a:r>
            <a:r>
              <a:rPr lang="zh-CN" altLang="en-US" sz="1200" dirty="0"/>
              <a:t>日</a:t>
            </a:r>
            <a:r>
              <a:rPr lang="en-US" altLang="zh-CN" sz="1200" dirty="0"/>
              <a:t>WSGP</a:t>
            </a:r>
            <a:r>
              <a:rPr lang="zh-CN" altLang="en-US" sz="1200" dirty="0"/>
              <a:t>后，结肠组小鼠的采食量、体重和结肠长度均有所增加，而结肠组小鼠的疾病活动指数和组织学评分均有所降低。</a:t>
            </a:r>
            <a:endParaRPr lang="en-US" altLang="zh-CN" sz="1200" dirty="0"/>
          </a:p>
          <a:p>
            <a:pPr marL="342900" indent="-171450" algn="l" defTabSz="685800">
              <a:buFont typeface="Arial" panose="020B0604020202020204" pitchFamily="34" charset="0"/>
              <a:buChar char="•"/>
            </a:pPr>
            <a:r>
              <a:rPr lang="en-US" altLang="zh-CN" sz="1200" dirty="0"/>
              <a:t>WSGP</a:t>
            </a:r>
            <a:r>
              <a:rPr lang="zh-CN" altLang="en-US" sz="1200" dirty="0"/>
              <a:t>降低结肠组织损伤，抑制炎症因子</a:t>
            </a:r>
            <a:r>
              <a:rPr lang="en-US" altLang="zh-CN" sz="1200" dirty="0"/>
              <a:t>(</a:t>
            </a:r>
            <a:r>
              <a:rPr lang="zh-CN" altLang="en-US" sz="1200" dirty="0"/>
              <a:t>白介素</a:t>
            </a:r>
            <a:r>
              <a:rPr lang="en-US" altLang="zh-CN" sz="1200" dirty="0"/>
              <a:t>6</a:t>
            </a:r>
            <a:r>
              <a:rPr lang="zh-CN" altLang="en-US" sz="1200" dirty="0"/>
              <a:t>、白介素</a:t>
            </a:r>
            <a:r>
              <a:rPr lang="en-US" altLang="zh-CN" sz="1200" dirty="0"/>
              <a:t>1 beta</a:t>
            </a:r>
            <a:r>
              <a:rPr lang="zh-CN" altLang="en-US" sz="1200" dirty="0"/>
              <a:t>、肿瘤坏死因子</a:t>
            </a:r>
            <a:r>
              <a:rPr lang="en-US" altLang="zh-CN" sz="1200" dirty="0"/>
              <a:t>alpha)</a:t>
            </a:r>
            <a:r>
              <a:rPr lang="zh-CN" altLang="en-US" sz="1200" dirty="0"/>
              <a:t>的表达。</a:t>
            </a:r>
            <a:endParaRPr lang="en-US" altLang="zh-CN" sz="1200" dirty="0"/>
          </a:p>
          <a:p>
            <a:pPr marL="342900" indent="-171450" algn="l" defTabSz="685800">
              <a:buFont typeface="Arial" panose="020B0604020202020204" pitchFamily="34" charset="0"/>
              <a:buChar char="•"/>
            </a:pPr>
            <a:r>
              <a:rPr lang="en-US" altLang="zh-CN" sz="1200" dirty="0"/>
              <a:t>WSGP</a:t>
            </a:r>
            <a:r>
              <a:rPr lang="zh-CN" altLang="en-US" sz="1200" dirty="0"/>
              <a:t>促进了短链脂肪酸的产生，改善了肠道菌群的组成。关键微生物</a:t>
            </a:r>
            <a:r>
              <a:rPr lang="en-US" altLang="zh-CN" sz="1200" dirty="0" err="1"/>
              <a:t>Muribaculaceae</a:t>
            </a:r>
            <a:r>
              <a:rPr lang="zh-CN" altLang="en-US" sz="1200" dirty="0"/>
              <a:t>、</a:t>
            </a:r>
            <a:r>
              <a:rPr lang="en-US" altLang="zh-CN" sz="1200" dirty="0" err="1"/>
              <a:t>Lachnospiraceae</a:t>
            </a:r>
            <a:r>
              <a:rPr lang="zh-CN" altLang="en-US" sz="1200" dirty="0"/>
              <a:t>、</a:t>
            </a:r>
            <a:r>
              <a:rPr lang="en-US" altLang="zh-CN" sz="1200" dirty="0"/>
              <a:t>Lachnospiraceae_NK4A136_group</a:t>
            </a:r>
            <a:r>
              <a:rPr lang="zh-CN" altLang="en-US" sz="1200" dirty="0"/>
              <a:t>、</a:t>
            </a:r>
            <a:r>
              <a:rPr lang="en-US" altLang="zh-CN" sz="1200" dirty="0" err="1"/>
              <a:t>Mucispirillum</a:t>
            </a:r>
            <a:r>
              <a:rPr lang="zh-CN" altLang="en-US" sz="1200" dirty="0"/>
              <a:t>、</a:t>
            </a:r>
            <a:r>
              <a:rPr lang="en-US" altLang="zh-CN" sz="1200" dirty="0"/>
              <a:t>Helicobacter</a:t>
            </a:r>
            <a:r>
              <a:rPr lang="zh-CN" altLang="en-US" sz="1200" dirty="0"/>
              <a:t>、</a:t>
            </a:r>
            <a:r>
              <a:rPr lang="en-US" altLang="zh-CN" sz="1200" dirty="0"/>
              <a:t>Ruminococcus_1</a:t>
            </a:r>
            <a:r>
              <a:rPr lang="zh-CN" altLang="en-US" sz="1200" dirty="0"/>
              <a:t>、</a:t>
            </a:r>
            <a:r>
              <a:rPr lang="en-US" altLang="zh-CN" sz="1200" dirty="0"/>
              <a:t>Ruminiclostridium_5</a:t>
            </a:r>
            <a:r>
              <a:rPr lang="zh-CN" altLang="en-US" sz="1200" dirty="0"/>
              <a:t>被鉴定与炎症性肠病相关。</a:t>
            </a:r>
            <a:endParaRPr lang="en-US" altLang="zh-CN" sz="1200" dirty="0"/>
          </a:p>
          <a:p>
            <a:pPr indent="-171450" algn="l" defTabSz="685800">
              <a:buFont typeface="Arial" panose="020B0604020202020204" pitchFamily="34" charset="0"/>
              <a:buChar char="•"/>
            </a:pPr>
            <a:r>
              <a:rPr lang="zh-CN" altLang="en-US" sz="1200" b="1" dirty="0"/>
              <a:t>研究结论</a:t>
            </a:r>
            <a:r>
              <a:rPr lang="zh-CN" altLang="en-US" sz="1200" dirty="0"/>
              <a:t>：本研究证明了补充</a:t>
            </a:r>
            <a:r>
              <a:rPr lang="en-US" altLang="zh-CN" sz="1200" dirty="0"/>
              <a:t>WSGP</a:t>
            </a:r>
            <a:r>
              <a:rPr lang="zh-CN" altLang="en-US" sz="1200" dirty="0"/>
              <a:t>可以通过改善黏膜屏障、阻断促炎细胞因子、调节肠道微生物群来缓解</a:t>
            </a:r>
            <a:r>
              <a:rPr lang="en-US" altLang="zh-CN" sz="1200" dirty="0" err="1"/>
              <a:t>dss</a:t>
            </a:r>
            <a:r>
              <a:rPr lang="zh-CN" altLang="en-US" sz="1200" dirty="0"/>
              <a:t>诱导的结肠炎。</a:t>
            </a:r>
          </a:p>
        </p:txBody>
      </p:sp>
      <p:sp>
        <p:nvSpPr>
          <p:cNvPr id="9" name="文本框 8">
            <a:extLst>
              <a:ext uri="{FF2B5EF4-FFF2-40B4-BE49-F238E27FC236}">
                <a16:creationId xmlns:a16="http://schemas.microsoft.com/office/drawing/2014/main" id="{5CF58FF8-F903-4646-8988-92A45BCE6D45}"/>
              </a:ext>
            </a:extLst>
          </p:cNvPr>
          <p:cNvSpPr txBox="1"/>
          <p:nvPr/>
        </p:nvSpPr>
        <p:spPr>
          <a:xfrm>
            <a:off x="-3" y="0"/>
            <a:ext cx="6858000" cy="830997"/>
          </a:xfrm>
          <a:prstGeom prst="rect">
            <a:avLst/>
          </a:prstGeom>
          <a:noFill/>
        </p:spPr>
        <p:txBody>
          <a:bodyPr wrap="square">
            <a:spAutoFit/>
          </a:bodyPr>
          <a:lstStyle/>
          <a:p>
            <a:pPr algn="ctr"/>
            <a:r>
              <a:rPr lang="zh-CN" altLang="en-US" sz="2400" b="1" dirty="0">
                <a:solidFill>
                  <a:srgbClr val="2E3033"/>
                </a:solidFill>
                <a:latin typeface="杨任东竹石体-Medium" panose="02000000000000000000" pitchFamily="2" charset="-122"/>
                <a:ea typeface="杨任东竹石体-Medium" panose="02000000000000000000" pitchFamily="2" charset="-122"/>
                <a:cs typeface="+mj-cs"/>
              </a:rPr>
              <a:t>金香蒜多糖对右旋糖酐硫酸钠诱导的结肠炎的抗炎功能及肠道菌群调节作用</a:t>
            </a:r>
          </a:p>
        </p:txBody>
      </p:sp>
      <p:pic>
        <p:nvPicPr>
          <p:cNvPr id="2" name="图片 1">
            <a:extLst>
              <a:ext uri="{FF2B5EF4-FFF2-40B4-BE49-F238E27FC236}">
                <a16:creationId xmlns:a16="http://schemas.microsoft.com/office/drawing/2014/main" id="{900CC886-F622-47F7-90BC-5293FB4D947B}"/>
              </a:ext>
            </a:extLst>
          </p:cNvPr>
          <p:cNvPicPr>
            <a:picLocks noChangeAspect="1"/>
          </p:cNvPicPr>
          <p:nvPr/>
        </p:nvPicPr>
        <p:blipFill>
          <a:blip r:embed="rId3"/>
          <a:stretch>
            <a:fillRect/>
          </a:stretch>
        </p:blipFill>
        <p:spPr>
          <a:xfrm>
            <a:off x="751608" y="974216"/>
            <a:ext cx="5354784" cy="3983959"/>
          </a:xfrm>
          <a:prstGeom prst="rect">
            <a:avLst/>
          </a:prstGeom>
        </p:spPr>
      </p:pic>
      <p:sp>
        <p:nvSpPr>
          <p:cNvPr id="10" name="文本框 9">
            <a:extLst>
              <a:ext uri="{FF2B5EF4-FFF2-40B4-BE49-F238E27FC236}">
                <a16:creationId xmlns:a16="http://schemas.microsoft.com/office/drawing/2014/main" id="{4D1EB349-6835-4BC8-9ECA-5D467FAEF72E}"/>
              </a:ext>
            </a:extLst>
          </p:cNvPr>
          <p:cNvSpPr txBox="1"/>
          <p:nvPr/>
        </p:nvSpPr>
        <p:spPr>
          <a:xfrm>
            <a:off x="-3" y="8955999"/>
            <a:ext cx="6857996" cy="830997"/>
          </a:xfrm>
          <a:prstGeom prst="rect">
            <a:avLst/>
          </a:prstGeom>
          <a:noFill/>
        </p:spPr>
        <p:txBody>
          <a:bodyPr wrap="square">
            <a:spAutoFit/>
          </a:bodyPr>
          <a:lstStyle/>
          <a:p>
            <a:pPr algn="ctr"/>
            <a:r>
              <a:rPr lang="en-US" altLang="zh-CN" sz="1200" b="1" i="0" u="none" strike="noStrike" dirty="0">
                <a:solidFill>
                  <a:srgbClr val="FF7010"/>
                </a:solidFill>
                <a:effectLst/>
                <a:latin typeface="Microsoft Yahei" panose="020B0503020204020204" pitchFamily="34" charset="-122"/>
                <a:ea typeface="Microsoft Yahei" panose="020B0503020204020204" pitchFamily="34" charset="-122"/>
                <a:hlinkClick r:id="rId4"/>
              </a:rPr>
              <a:t>Anti-Inflammatory and Intestinal Microbiota Modulation Properties of </a:t>
            </a:r>
            <a:r>
              <a:rPr lang="en-US" altLang="zh-CN" sz="1200" b="1" i="0" u="none" strike="noStrike" dirty="0" err="1">
                <a:solidFill>
                  <a:srgbClr val="FF7010"/>
                </a:solidFill>
                <a:effectLst/>
                <a:latin typeface="Microsoft Yahei" panose="020B0503020204020204" pitchFamily="34" charset="-122"/>
                <a:ea typeface="Microsoft Yahei" panose="020B0503020204020204" pitchFamily="34" charset="-122"/>
                <a:hlinkClick r:id="rId4"/>
              </a:rPr>
              <a:t>Jinxiang</a:t>
            </a:r>
            <a:r>
              <a:rPr lang="en-US" altLang="zh-CN" sz="1200" b="1" i="0" u="none" strike="noStrike" dirty="0">
                <a:solidFill>
                  <a:srgbClr val="FF7010"/>
                </a:solidFill>
                <a:effectLst/>
                <a:latin typeface="Microsoft Yahei" panose="020B0503020204020204" pitchFamily="34" charset="-122"/>
                <a:ea typeface="Microsoft Yahei" panose="020B0503020204020204" pitchFamily="34" charset="-122"/>
                <a:hlinkClick r:id="rId4"/>
              </a:rPr>
              <a:t> Garlic (Allium sativum L.) Polysaccharides toward Dextran Sodium Sulfate-Induced Colitis</a:t>
            </a:r>
            <a:br>
              <a:rPr lang="en-US" altLang="zh-CN" sz="1200" dirty="0"/>
            </a:br>
            <a:r>
              <a:rPr lang="en-US" altLang="zh-CN" sz="1200" b="0" i="1" u="none" strike="noStrike" dirty="0">
                <a:solidFill>
                  <a:srgbClr val="279EF2"/>
                </a:solidFill>
                <a:effectLst/>
                <a:latin typeface="Microsoft Yahei" panose="020B0503020204020204" pitchFamily="34" charset="-122"/>
                <a:ea typeface="Microsoft Yahei" panose="020B0503020204020204" pitchFamily="34" charset="-122"/>
                <a:hlinkClick r:id="rId5"/>
              </a:rPr>
              <a:t>Journal of Agricultural and Food Chemistry</a:t>
            </a:r>
            <a:r>
              <a:rPr lang="en-US" altLang="zh-CN" sz="1200" b="0" i="0" dirty="0">
                <a:solidFill>
                  <a:srgbClr val="555555"/>
                </a:solidFill>
                <a:effectLst/>
                <a:latin typeface="Microsoft Yahei" panose="020B0503020204020204" pitchFamily="34" charset="-122"/>
                <a:ea typeface="Microsoft Yahei" panose="020B0503020204020204" pitchFamily="34" charset="-122"/>
              </a:rPr>
              <a:t> ( IF </a:t>
            </a:r>
            <a:r>
              <a:rPr lang="en-US" altLang="zh-CN" sz="1200" b="0" i="0" dirty="0">
                <a:solidFill>
                  <a:srgbClr val="FFA500"/>
                </a:solidFill>
                <a:effectLst/>
                <a:latin typeface="Microsoft Yahei" panose="020B0503020204020204" pitchFamily="34" charset="-122"/>
                <a:ea typeface="Microsoft Yahei" panose="020B0503020204020204" pitchFamily="34" charset="-122"/>
              </a:rPr>
              <a:t>4.192</a:t>
            </a:r>
            <a:r>
              <a:rPr lang="en-US" altLang="zh-CN" sz="1200" b="0" i="0" dirty="0">
                <a:solidFill>
                  <a:srgbClr val="555555"/>
                </a:solidFill>
                <a:effectLst/>
                <a:latin typeface="Microsoft Yahei" panose="020B0503020204020204" pitchFamily="34" charset="-122"/>
                <a:ea typeface="Microsoft Yahei" panose="020B0503020204020204" pitchFamily="34" charset="-122"/>
              </a:rPr>
              <a:t> ) </a:t>
            </a:r>
            <a:r>
              <a:rPr lang="en-US" altLang="zh-CN" sz="1200" b="1" i="0" dirty="0">
                <a:solidFill>
                  <a:srgbClr val="555555"/>
                </a:solidFill>
                <a:effectLst/>
                <a:latin typeface="Microsoft Yahei" panose="020B0503020204020204" pitchFamily="34" charset="-122"/>
                <a:ea typeface="Microsoft Yahei" panose="020B0503020204020204" pitchFamily="34" charset="-122"/>
              </a:rPr>
              <a:t>Pub Date : 2020-10-23</a:t>
            </a:r>
            <a:r>
              <a:rPr lang="en-US" altLang="zh-CN" sz="1200" b="0" i="0" dirty="0">
                <a:solidFill>
                  <a:srgbClr val="555555"/>
                </a:solidFill>
                <a:effectLst/>
                <a:latin typeface="Microsoft Yahei" panose="020B0503020204020204" pitchFamily="34" charset="-122"/>
                <a:ea typeface="Microsoft Yahei" panose="020B0503020204020204" pitchFamily="34" charset="-122"/>
              </a:rPr>
              <a:t> </a:t>
            </a:r>
            <a:r>
              <a:rPr lang="en-US" altLang="zh-CN" sz="1200" b="0" i="1" dirty="0">
                <a:solidFill>
                  <a:srgbClr val="555555"/>
                </a:solidFill>
                <a:effectLst/>
                <a:latin typeface="Microsoft Yahei" panose="020B0503020204020204" pitchFamily="34" charset="-122"/>
                <a:ea typeface="Microsoft Yahei" panose="020B0503020204020204" pitchFamily="34" charset="-122"/>
              </a:rPr>
              <a:t>, DOI: </a:t>
            </a:r>
            <a:r>
              <a:rPr lang="en-US" altLang="zh-CN" sz="1200" b="0" i="1" u="none" strike="noStrike" dirty="0">
                <a:solidFill>
                  <a:srgbClr val="279EF2"/>
                </a:solidFill>
                <a:effectLst/>
                <a:latin typeface="Microsoft Yahei" panose="020B0503020204020204" pitchFamily="34" charset="-122"/>
                <a:ea typeface="Microsoft Yahei" panose="020B0503020204020204" pitchFamily="34" charset="-122"/>
                <a:hlinkClick r:id="rId4"/>
              </a:rPr>
              <a:t>10.1021/acs.jafc.0c04773</a:t>
            </a:r>
            <a:endParaRPr lang="zh-CN" altLang="en-US" sz="1200" dirty="0"/>
          </a:p>
        </p:txBody>
      </p:sp>
    </p:spTree>
    <p:extLst>
      <p:ext uri="{BB962C8B-B14F-4D97-AF65-F5344CB8AC3E}">
        <p14:creationId xmlns:p14="http://schemas.microsoft.com/office/powerpoint/2010/main" val="3745026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EE482C61-60EA-4A09-9898-4A3E33B9B2E7}"/>
              </a:ext>
            </a:extLst>
          </p:cNvPr>
          <p:cNvSpPr txBox="1">
            <a:spLocks/>
          </p:cNvSpPr>
          <p:nvPr/>
        </p:nvSpPr>
        <p:spPr>
          <a:xfrm>
            <a:off x="0" y="6319964"/>
            <a:ext cx="6857992" cy="3020561"/>
          </a:xfrm>
          <a:prstGeom prst="rect">
            <a:avLst/>
          </a:prstGeom>
        </p:spPr>
        <p:txBody>
          <a:bodyPr vert="horz" lIns="91440" tIns="45720" rIns="91440" bIns="45720" rtlCol="0" anchor="ctr">
            <a:noAutofit/>
          </a:bodyPr>
          <a:lstStyle>
            <a:lvl1pPr marL="0" indent="0" algn="ctr" defTabSz="1320793" rtl="0" eaLnBrk="1" latinLnBrk="0" hangingPunct="1">
              <a:lnSpc>
                <a:spcPct val="90000"/>
              </a:lnSpc>
              <a:spcBef>
                <a:spcPts val="1446"/>
              </a:spcBef>
              <a:buFont typeface="Arial" panose="020B0604020202020204" pitchFamily="34" charset="0"/>
              <a:buNone/>
              <a:defRPr sz="3467" kern="1200">
                <a:solidFill>
                  <a:schemeClr val="tx1"/>
                </a:solidFill>
                <a:latin typeface="+mn-lt"/>
                <a:ea typeface="+mn-ea"/>
                <a:cs typeface="+mn-cs"/>
              </a:defRPr>
            </a:lvl1pPr>
            <a:lvl2pPr marL="660397" indent="0" algn="ctr" defTabSz="1320793" rtl="0" eaLnBrk="1" latinLnBrk="0" hangingPunct="1">
              <a:lnSpc>
                <a:spcPct val="90000"/>
              </a:lnSpc>
              <a:spcBef>
                <a:spcPts val="722"/>
              </a:spcBef>
              <a:buFont typeface="Arial" panose="020B0604020202020204" pitchFamily="34" charset="0"/>
              <a:buNone/>
              <a:defRPr sz="2889" kern="1200">
                <a:solidFill>
                  <a:schemeClr val="tx1"/>
                </a:solidFill>
                <a:latin typeface="+mn-lt"/>
                <a:ea typeface="+mn-ea"/>
                <a:cs typeface="+mn-cs"/>
              </a:defRPr>
            </a:lvl2pPr>
            <a:lvl3pPr marL="1320793" indent="0" algn="ctr" defTabSz="1320793" rtl="0" eaLnBrk="1" latinLnBrk="0" hangingPunct="1">
              <a:lnSpc>
                <a:spcPct val="90000"/>
              </a:lnSpc>
              <a:spcBef>
                <a:spcPts val="722"/>
              </a:spcBef>
              <a:buFont typeface="Arial" panose="020B0604020202020204" pitchFamily="34" charset="0"/>
              <a:buNone/>
              <a:defRPr sz="2601" kern="1200">
                <a:solidFill>
                  <a:schemeClr val="tx1"/>
                </a:solidFill>
                <a:latin typeface="+mn-lt"/>
                <a:ea typeface="+mn-ea"/>
                <a:cs typeface="+mn-cs"/>
              </a:defRPr>
            </a:lvl3pPr>
            <a:lvl4pPr marL="1981188"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4pPr>
            <a:lvl5pPr marL="2641585"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5pPr>
            <a:lvl6pPr marL="3301981"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6pPr>
            <a:lvl7pPr marL="3962376"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7pPr>
            <a:lvl8pPr marL="4622773"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8pPr>
            <a:lvl9pPr marL="5283170"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9pPr>
          </a:lstStyle>
          <a:p>
            <a:pPr indent="-171450" algn="l" defTabSz="685800">
              <a:buFont typeface="Arial" panose="020B0604020202020204" pitchFamily="34" charset="0"/>
              <a:buChar char="•"/>
            </a:pPr>
            <a:r>
              <a:rPr lang="zh-CN" altLang="en-US" sz="1200" b="1" dirty="0"/>
              <a:t>研究背景</a:t>
            </a:r>
            <a:r>
              <a:rPr lang="zh-CN" altLang="en-US" sz="1200" dirty="0"/>
              <a:t>：采用发酵乳酸菌</a:t>
            </a:r>
            <a:r>
              <a:rPr lang="en-US" altLang="zh-CN" sz="1200" dirty="0"/>
              <a:t>KP-3</a:t>
            </a:r>
            <a:r>
              <a:rPr lang="zh-CN" altLang="en-US" sz="1200" dirty="0"/>
              <a:t>对人参进行发酵，测定了人参中微量皂苷的含量。</a:t>
            </a:r>
            <a:endParaRPr lang="en-US" altLang="zh-CN" sz="1200" dirty="0"/>
          </a:p>
          <a:p>
            <a:pPr indent="-171450" algn="l" defTabSz="685800">
              <a:buFont typeface="Arial" panose="020B0604020202020204" pitchFamily="34" charset="0"/>
              <a:buChar char="•"/>
            </a:pPr>
            <a:r>
              <a:rPr lang="zh-CN" altLang="en-US" sz="1200" b="1" dirty="0"/>
              <a:t>研究目的</a:t>
            </a:r>
            <a:r>
              <a:rPr lang="zh-CN" altLang="en-US" sz="1200" dirty="0"/>
              <a:t>：研究了发酵人参对酒精性肝损伤的影响。</a:t>
            </a:r>
            <a:endParaRPr lang="en-US" altLang="zh-CN" sz="1200" dirty="0"/>
          </a:p>
          <a:p>
            <a:pPr indent="-171450" algn="l" defTabSz="685800">
              <a:buFont typeface="Arial" panose="020B0604020202020204" pitchFamily="34" charset="0"/>
              <a:buChar char="•"/>
            </a:pPr>
            <a:r>
              <a:rPr lang="zh-CN" altLang="en-US" sz="1200" b="1" dirty="0"/>
              <a:t>研究设计：</a:t>
            </a:r>
            <a:r>
              <a:rPr lang="en-US" altLang="zh-CN" sz="1200" dirty="0"/>
              <a:t>C57BL/6N</a:t>
            </a:r>
            <a:r>
              <a:rPr lang="zh-CN" altLang="en-US" sz="1200" dirty="0"/>
              <a:t>小鼠随机分为</a:t>
            </a:r>
            <a:r>
              <a:rPr lang="en-US" altLang="zh-CN" sz="1200" dirty="0"/>
              <a:t>4</a:t>
            </a:r>
            <a:r>
              <a:rPr lang="zh-CN" altLang="en-US" sz="1200" dirty="0"/>
              <a:t>组</a:t>
            </a:r>
            <a:r>
              <a:rPr lang="en-US" altLang="zh-CN" sz="1200" dirty="0"/>
              <a:t>:</a:t>
            </a:r>
            <a:r>
              <a:rPr lang="zh-CN" altLang="en-US" sz="1200" dirty="0"/>
              <a:t>双饲</a:t>
            </a:r>
            <a:r>
              <a:rPr lang="en-US" altLang="zh-CN" sz="1200" dirty="0"/>
              <a:t>(PF)</a:t>
            </a:r>
            <a:r>
              <a:rPr lang="zh-CN" altLang="en-US" sz="1200" dirty="0"/>
              <a:t>、酒精饲</a:t>
            </a:r>
            <a:r>
              <a:rPr lang="en-US" altLang="zh-CN" sz="1200" dirty="0"/>
              <a:t>(AF)</a:t>
            </a:r>
            <a:r>
              <a:rPr lang="zh-CN" altLang="en-US" sz="1200" dirty="0"/>
              <a:t>、酒精加非发酵人参</a:t>
            </a:r>
            <a:r>
              <a:rPr lang="en-US" altLang="zh-CN" sz="1200" dirty="0"/>
              <a:t>(AF + NFG)</a:t>
            </a:r>
            <a:r>
              <a:rPr lang="zh-CN" altLang="en-US" sz="1200" dirty="0"/>
              <a:t>和酒精加发酵人参</a:t>
            </a:r>
            <a:r>
              <a:rPr lang="en-US" altLang="zh-CN" sz="1200" dirty="0"/>
              <a:t>(AF + FG)</a:t>
            </a:r>
            <a:r>
              <a:rPr lang="zh-CN" altLang="en-US" sz="1200" dirty="0"/>
              <a:t>组。治疗</a:t>
            </a:r>
            <a:r>
              <a:rPr lang="en-US" altLang="zh-CN" sz="1200" dirty="0"/>
              <a:t>8</a:t>
            </a:r>
            <a:r>
              <a:rPr lang="zh-CN" altLang="en-US" sz="1200" dirty="0"/>
              <a:t>周</a:t>
            </a:r>
            <a:endParaRPr lang="en-US" altLang="zh-CN" sz="1200" dirty="0"/>
          </a:p>
          <a:p>
            <a:pPr indent="-171450" algn="l" defTabSz="685800">
              <a:buFont typeface="Arial" panose="020B0604020202020204" pitchFamily="34" charset="0"/>
              <a:buChar char="•"/>
            </a:pPr>
            <a:r>
              <a:rPr lang="zh-CN" altLang="en-US" sz="1200" b="1" dirty="0"/>
              <a:t>研究结果：</a:t>
            </a:r>
            <a:endParaRPr lang="en-US" altLang="zh-CN" sz="1200" b="1" dirty="0"/>
          </a:p>
          <a:p>
            <a:pPr indent="-171450" algn="l" defTabSz="685800">
              <a:buFont typeface="Arial" panose="020B0604020202020204" pitchFamily="34" charset="0"/>
              <a:buChar char="•"/>
            </a:pPr>
            <a:r>
              <a:rPr lang="zh-CN" altLang="en-US" sz="1200" dirty="0"/>
              <a:t>与</a:t>
            </a:r>
            <a:r>
              <a:rPr lang="en-US" altLang="zh-CN" sz="1200" dirty="0"/>
              <a:t>AF</a:t>
            </a:r>
            <a:r>
              <a:rPr lang="zh-CN" altLang="en-US" sz="1200" dirty="0"/>
              <a:t>组比较，发酵人参干预显著降低血清</a:t>
            </a:r>
            <a:r>
              <a:rPr lang="en-US" altLang="zh-CN" sz="1200" dirty="0"/>
              <a:t>ALT</a:t>
            </a:r>
            <a:r>
              <a:rPr lang="zh-CN" altLang="en-US" sz="1200" dirty="0"/>
              <a:t>、</a:t>
            </a:r>
            <a:r>
              <a:rPr lang="en-US" altLang="zh-CN" sz="1200" dirty="0"/>
              <a:t>AST</a:t>
            </a:r>
            <a:r>
              <a:rPr lang="zh-CN" altLang="en-US" sz="1200" dirty="0"/>
              <a:t>、</a:t>
            </a:r>
            <a:r>
              <a:rPr lang="en-US" altLang="zh-CN" sz="1200" dirty="0"/>
              <a:t>LPS</a:t>
            </a:r>
            <a:r>
              <a:rPr lang="zh-CN" altLang="en-US" sz="1200" dirty="0"/>
              <a:t>、</a:t>
            </a:r>
            <a:r>
              <a:rPr lang="en-US" altLang="zh-CN" sz="1200" dirty="0"/>
              <a:t>TG</a:t>
            </a:r>
            <a:r>
              <a:rPr lang="zh-CN" altLang="en-US" sz="1200" dirty="0"/>
              <a:t>、</a:t>
            </a:r>
            <a:r>
              <a:rPr lang="en-US" altLang="zh-CN" sz="1200" dirty="0"/>
              <a:t>TC</a:t>
            </a:r>
            <a:r>
              <a:rPr lang="zh-CN" altLang="en-US" sz="1200" dirty="0"/>
              <a:t>水平。。</a:t>
            </a:r>
            <a:endParaRPr lang="en-US" altLang="zh-CN" sz="1200" dirty="0"/>
          </a:p>
          <a:p>
            <a:pPr indent="-171450" algn="l" defTabSz="685800">
              <a:buFont typeface="Arial" panose="020B0604020202020204" pitchFamily="34" charset="0"/>
              <a:buChar char="•"/>
            </a:pPr>
            <a:r>
              <a:rPr lang="zh-CN" altLang="en-US" sz="1200" dirty="0"/>
              <a:t>免疫印迹结果表明：发酵人参</a:t>
            </a:r>
            <a:r>
              <a:rPr lang="en-US" altLang="zh-CN" sz="1200" dirty="0"/>
              <a:t>adenosine-monophosphate</a:t>
            </a:r>
            <a:r>
              <a:rPr lang="zh-CN" altLang="en-US" sz="1200" dirty="0"/>
              <a:t>蛋白激酶</a:t>
            </a:r>
            <a:r>
              <a:rPr lang="en-US" altLang="zh-CN" sz="1200" dirty="0"/>
              <a:t>(AMPK)</a:t>
            </a:r>
            <a:r>
              <a:rPr lang="zh-CN" altLang="en-US" sz="1200" dirty="0"/>
              <a:t>的激活途径抑制了肝脏中脂肪从头合成和</a:t>
            </a:r>
            <a:r>
              <a:rPr lang="en-US" altLang="zh-CN" sz="1200" dirty="0"/>
              <a:t>p38</a:t>
            </a:r>
            <a:r>
              <a:rPr lang="zh-CN" altLang="en-US" sz="1200" dirty="0"/>
              <a:t>通过增殖，抑制磷酸化蛋白激酶</a:t>
            </a:r>
            <a:r>
              <a:rPr lang="en-US" altLang="zh-CN" sz="1200" dirty="0"/>
              <a:t>(MAPK)</a:t>
            </a:r>
            <a:r>
              <a:rPr lang="zh-CN" altLang="en-US" sz="1200" dirty="0"/>
              <a:t>途径减轻肝脏炎症。而未发酵的人参没有发现。</a:t>
            </a:r>
            <a:endParaRPr lang="en-US" altLang="zh-CN" sz="1200" dirty="0"/>
          </a:p>
          <a:p>
            <a:pPr indent="-171450" algn="l" defTabSz="685800">
              <a:buFont typeface="Arial" panose="020B0604020202020204" pitchFamily="34" charset="0"/>
              <a:buChar char="•"/>
            </a:pPr>
            <a:r>
              <a:rPr lang="zh-CN" altLang="en-US" sz="1200" dirty="0"/>
              <a:t>发酵的人参通过提高抗氧化酶的水平来减少酒精引起的肝脏氧化损伤。</a:t>
            </a:r>
            <a:endParaRPr lang="en-US" altLang="zh-CN" sz="1200" dirty="0"/>
          </a:p>
          <a:p>
            <a:pPr indent="-171450" algn="l" defTabSz="685800">
              <a:buFont typeface="Arial" panose="020B0604020202020204" pitchFamily="34" charset="0"/>
              <a:buChar char="•"/>
            </a:pPr>
            <a:r>
              <a:rPr lang="zh-CN" altLang="en-US" sz="1200" b="1" dirty="0"/>
              <a:t>研究结论</a:t>
            </a:r>
            <a:r>
              <a:rPr lang="zh-CN" altLang="en-US" sz="1200" dirty="0"/>
              <a:t>：发酵人参产品可能作为一种缓解酒精性肝损伤的潜在膳食营养品</a:t>
            </a:r>
            <a:r>
              <a:rPr lang="zh-CN" altLang="en-US" sz="800" b="0" i="0" dirty="0">
                <a:solidFill>
                  <a:srgbClr val="2E3033"/>
                </a:solidFill>
                <a:effectLst/>
                <a:latin typeface="Arial" panose="020B0604020202020204" pitchFamily="34" charset="0"/>
              </a:rPr>
              <a:t> </a:t>
            </a:r>
            <a:r>
              <a:rPr lang="zh-CN" altLang="en-US" sz="1200" dirty="0"/>
              <a:t>。</a:t>
            </a:r>
          </a:p>
        </p:txBody>
      </p:sp>
      <p:sp>
        <p:nvSpPr>
          <p:cNvPr id="9" name="文本框 8">
            <a:extLst>
              <a:ext uri="{FF2B5EF4-FFF2-40B4-BE49-F238E27FC236}">
                <a16:creationId xmlns:a16="http://schemas.microsoft.com/office/drawing/2014/main" id="{5CF58FF8-F903-4646-8988-92A45BCE6D45}"/>
              </a:ext>
            </a:extLst>
          </p:cNvPr>
          <p:cNvSpPr txBox="1"/>
          <p:nvPr/>
        </p:nvSpPr>
        <p:spPr>
          <a:xfrm>
            <a:off x="-3" y="0"/>
            <a:ext cx="6858000" cy="830997"/>
          </a:xfrm>
          <a:prstGeom prst="rect">
            <a:avLst/>
          </a:prstGeom>
          <a:noFill/>
        </p:spPr>
        <p:txBody>
          <a:bodyPr wrap="square">
            <a:spAutoFit/>
          </a:bodyPr>
          <a:lstStyle/>
          <a:p>
            <a:pPr algn="ctr"/>
            <a:r>
              <a:rPr lang="zh-CN" altLang="en-US" sz="2400" b="1" dirty="0">
                <a:solidFill>
                  <a:srgbClr val="2E3033"/>
                </a:solidFill>
                <a:latin typeface="杨任东竹石体-Medium" panose="02000000000000000000" pitchFamily="2" charset="-122"/>
                <a:ea typeface="杨任东竹石体-Medium" panose="02000000000000000000" pitchFamily="2" charset="-122"/>
                <a:cs typeface="+mj-cs"/>
              </a:rPr>
              <a:t>乳酸菌</a:t>
            </a:r>
            <a:r>
              <a:rPr lang="en-US" altLang="zh-CN" sz="2400" b="1" dirty="0">
                <a:solidFill>
                  <a:srgbClr val="2E3033"/>
                </a:solidFill>
                <a:latin typeface="杨任东竹石体-Medium" panose="02000000000000000000" pitchFamily="2" charset="-122"/>
                <a:ea typeface="杨任东竹石体-Medium" panose="02000000000000000000" pitchFamily="2" charset="-122"/>
                <a:cs typeface="+mj-cs"/>
              </a:rPr>
              <a:t>kp-3</a:t>
            </a:r>
            <a:r>
              <a:rPr lang="zh-CN" altLang="en-US" sz="2400" b="1" dirty="0">
                <a:solidFill>
                  <a:srgbClr val="2E3033"/>
                </a:solidFill>
                <a:latin typeface="杨任东竹石体-Medium" panose="02000000000000000000" pitchFamily="2" charset="-122"/>
                <a:ea typeface="杨任东竹石体-Medium" panose="02000000000000000000" pitchFamily="2" charset="-122"/>
                <a:cs typeface="+mj-cs"/>
              </a:rPr>
              <a:t>发酵人参通过</a:t>
            </a:r>
            <a:r>
              <a:rPr lang="en-US" altLang="zh-CN" sz="2400" b="1" dirty="0">
                <a:solidFill>
                  <a:srgbClr val="2E3033"/>
                </a:solidFill>
                <a:latin typeface="杨任东竹石体-Medium" panose="02000000000000000000" pitchFamily="2" charset="-122"/>
                <a:ea typeface="杨任东竹石体-Medium" panose="02000000000000000000" pitchFamily="2" charset="-122"/>
                <a:cs typeface="+mj-cs"/>
              </a:rPr>
              <a:t>AMPK</a:t>
            </a:r>
            <a:r>
              <a:rPr lang="zh-CN" altLang="en-US" sz="2400" b="1" dirty="0">
                <a:solidFill>
                  <a:srgbClr val="2E3033"/>
                </a:solidFill>
                <a:latin typeface="杨任东竹石体-Medium" panose="02000000000000000000" pitchFamily="2" charset="-122"/>
                <a:ea typeface="杨任东竹石体-Medium" panose="02000000000000000000" pitchFamily="2" charset="-122"/>
                <a:cs typeface="+mj-cs"/>
              </a:rPr>
              <a:t>和</a:t>
            </a:r>
            <a:r>
              <a:rPr lang="en-US" altLang="zh-CN" sz="2400" b="1" dirty="0">
                <a:solidFill>
                  <a:srgbClr val="2E3033"/>
                </a:solidFill>
                <a:latin typeface="杨任东竹石体-Medium" panose="02000000000000000000" pitchFamily="2" charset="-122"/>
                <a:ea typeface="杨任东竹石体-Medium" panose="02000000000000000000" pitchFamily="2" charset="-122"/>
                <a:cs typeface="+mj-cs"/>
              </a:rPr>
              <a:t>MAPK</a:t>
            </a:r>
            <a:r>
              <a:rPr lang="zh-CN" altLang="en-US" sz="2400" b="1" dirty="0">
                <a:solidFill>
                  <a:srgbClr val="2E3033"/>
                </a:solidFill>
                <a:latin typeface="杨任东竹石体-Medium" panose="02000000000000000000" pitchFamily="2" charset="-122"/>
                <a:ea typeface="杨任东竹石体-Medium" panose="02000000000000000000" pitchFamily="2" charset="-122"/>
                <a:cs typeface="+mj-cs"/>
              </a:rPr>
              <a:t>途径改善</a:t>
            </a:r>
            <a:r>
              <a:rPr lang="en-US" altLang="zh-CN" sz="2400" b="1" dirty="0">
                <a:solidFill>
                  <a:srgbClr val="2E3033"/>
                </a:solidFill>
                <a:latin typeface="杨任东竹石体-Medium" panose="02000000000000000000" pitchFamily="2" charset="-122"/>
                <a:ea typeface="杨任东竹石体-Medium" panose="02000000000000000000" pitchFamily="2" charset="-122"/>
                <a:cs typeface="+mj-cs"/>
              </a:rPr>
              <a:t>C57BL/6N</a:t>
            </a:r>
            <a:r>
              <a:rPr lang="zh-CN" altLang="en-US" sz="2400" b="1" dirty="0">
                <a:solidFill>
                  <a:srgbClr val="2E3033"/>
                </a:solidFill>
                <a:latin typeface="杨任东竹石体-Medium" panose="02000000000000000000" pitchFamily="2" charset="-122"/>
                <a:ea typeface="杨任东竹石体-Medium" panose="02000000000000000000" pitchFamily="2" charset="-122"/>
                <a:cs typeface="+mj-cs"/>
              </a:rPr>
              <a:t>小鼠酒精性肝病</a:t>
            </a:r>
          </a:p>
        </p:txBody>
      </p:sp>
      <p:pic>
        <p:nvPicPr>
          <p:cNvPr id="3" name="图片 2">
            <a:extLst>
              <a:ext uri="{FF2B5EF4-FFF2-40B4-BE49-F238E27FC236}">
                <a16:creationId xmlns:a16="http://schemas.microsoft.com/office/drawing/2014/main" id="{C3F63739-D9B5-4E4E-9DA5-58E49E343FB7}"/>
              </a:ext>
            </a:extLst>
          </p:cNvPr>
          <p:cNvPicPr>
            <a:picLocks noChangeAspect="1"/>
          </p:cNvPicPr>
          <p:nvPr/>
        </p:nvPicPr>
        <p:blipFill>
          <a:blip r:embed="rId3"/>
          <a:stretch>
            <a:fillRect/>
          </a:stretch>
        </p:blipFill>
        <p:spPr>
          <a:xfrm>
            <a:off x="1138227" y="830997"/>
            <a:ext cx="4248535" cy="3499624"/>
          </a:xfrm>
          <a:prstGeom prst="rect">
            <a:avLst/>
          </a:prstGeom>
        </p:spPr>
      </p:pic>
      <p:sp>
        <p:nvSpPr>
          <p:cNvPr id="8" name="文本框 7">
            <a:extLst>
              <a:ext uri="{FF2B5EF4-FFF2-40B4-BE49-F238E27FC236}">
                <a16:creationId xmlns:a16="http://schemas.microsoft.com/office/drawing/2014/main" id="{6A6C4614-A30C-479C-A61A-476D903225F4}"/>
              </a:ext>
            </a:extLst>
          </p:cNvPr>
          <p:cNvSpPr txBox="1"/>
          <p:nvPr/>
        </p:nvSpPr>
        <p:spPr>
          <a:xfrm>
            <a:off x="-3" y="9266004"/>
            <a:ext cx="6857995" cy="646331"/>
          </a:xfrm>
          <a:prstGeom prst="rect">
            <a:avLst/>
          </a:prstGeom>
          <a:noFill/>
        </p:spPr>
        <p:txBody>
          <a:bodyPr wrap="square">
            <a:spAutoFit/>
          </a:bodyPr>
          <a:lstStyle/>
          <a:p>
            <a:pPr algn="ctr"/>
            <a:r>
              <a:rPr lang="en-US" altLang="zh-CN" sz="1200" b="1" i="0" u="none" strike="noStrike" dirty="0">
                <a:solidFill>
                  <a:srgbClr val="555555"/>
                </a:solidFill>
                <a:effectLst/>
                <a:latin typeface="Microsoft Yahei" panose="020B0503020204020204" pitchFamily="34" charset="-122"/>
                <a:ea typeface="Microsoft Yahei" panose="020B0503020204020204" pitchFamily="34" charset="-122"/>
                <a:hlinkClick r:id="rId4"/>
              </a:rPr>
              <a:t>Lactobacillus fermentum KP-3-fermented ginseng ameliorates alcohol-induced liver disease in C57BL/6N mice through the AMPK and MAPK pathways</a:t>
            </a:r>
            <a:br>
              <a:rPr lang="en-US" altLang="zh-CN" sz="1200" dirty="0"/>
            </a:br>
            <a:r>
              <a:rPr lang="en-US" altLang="zh-CN" sz="1200" b="0" i="1" u="none" strike="noStrike" dirty="0">
                <a:solidFill>
                  <a:srgbClr val="279EF2"/>
                </a:solidFill>
                <a:effectLst/>
                <a:latin typeface="Microsoft Yahei" panose="020B0503020204020204" pitchFamily="34" charset="-122"/>
                <a:ea typeface="Microsoft Yahei" panose="020B0503020204020204" pitchFamily="34" charset="-122"/>
                <a:hlinkClick r:id="rId5"/>
              </a:rPr>
              <a:t>Food &amp; Function</a:t>
            </a:r>
            <a:r>
              <a:rPr lang="en-US" altLang="zh-CN" sz="1200" b="0" i="0" dirty="0">
                <a:solidFill>
                  <a:srgbClr val="555555"/>
                </a:solidFill>
                <a:effectLst/>
                <a:latin typeface="Microsoft Yahei" panose="020B0503020204020204" pitchFamily="34" charset="-122"/>
                <a:ea typeface="Microsoft Yahei" panose="020B0503020204020204" pitchFamily="34" charset="-122"/>
              </a:rPr>
              <a:t> ( IF </a:t>
            </a:r>
            <a:r>
              <a:rPr lang="en-US" altLang="zh-CN" sz="1200" b="0" i="0" dirty="0">
                <a:solidFill>
                  <a:srgbClr val="FFA500"/>
                </a:solidFill>
                <a:effectLst/>
                <a:latin typeface="Microsoft Yahei" panose="020B0503020204020204" pitchFamily="34" charset="-122"/>
                <a:ea typeface="Microsoft Yahei" panose="020B0503020204020204" pitchFamily="34" charset="-122"/>
              </a:rPr>
              <a:t>4.171</a:t>
            </a:r>
            <a:r>
              <a:rPr lang="en-US" altLang="zh-CN" sz="1200" b="0" i="0" dirty="0">
                <a:solidFill>
                  <a:srgbClr val="555555"/>
                </a:solidFill>
                <a:effectLst/>
                <a:latin typeface="Microsoft Yahei" panose="020B0503020204020204" pitchFamily="34" charset="-122"/>
                <a:ea typeface="Microsoft Yahei" panose="020B0503020204020204" pitchFamily="34" charset="-122"/>
              </a:rPr>
              <a:t> ) </a:t>
            </a:r>
            <a:r>
              <a:rPr lang="en-US" altLang="zh-CN" sz="1200" b="1" i="0" dirty="0">
                <a:solidFill>
                  <a:srgbClr val="555555"/>
                </a:solidFill>
                <a:effectLst/>
                <a:latin typeface="Microsoft Yahei" panose="020B0503020204020204" pitchFamily="34" charset="-122"/>
                <a:ea typeface="Microsoft Yahei" panose="020B0503020204020204" pitchFamily="34" charset="-122"/>
              </a:rPr>
              <a:t>Pub Date : 2020-09-25</a:t>
            </a:r>
            <a:r>
              <a:rPr lang="en-US" altLang="zh-CN" sz="1200" b="0" i="0" dirty="0">
                <a:solidFill>
                  <a:srgbClr val="555555"/>
                </a:solidFill>
                <a:effectLst/>
                <a:latin typeface="Microsoft Yahei" panose="020B0503020204020204" pitchFamily="34" charset="-122"/>
                <a:ea typeface="Microsoft Yahei" panose="020B0503020204020204" pitchFamily="34" charset="-122"/>
              </a:rPr>
              <a:t> </a:t>
            </a:r>
            <a:r>
              <a:rPr lang="en-US" altLang="zh-CN" sz="1200" b="0" i="1" dirty="0">
                <a:solidFill>
                  <a:srgbClr val="555555"/>
                </a:solidFill>
                <a:effectLst/>
                <a:latin typeface="Microsoft Yahei" panose="020B0503020204020204" pitchFamily="34" charset="-122"/>
                <a:ea typeface="Microsoft Yahei" panose="020B0503020204020204" pitchFamily="34" charset="-122"/>
              </a:rPr>
              <a:t>, DOI: </a:t>
            </a:r>
            <a:r>
              <a:rPr lang="en-US" altLang="zh-CN" sz="1200" b="0" i="1" u="none" strike="noStrike" dirty="0">
                <a:solidFill>
                  <a:srgbClr val="279EF2"/>
                </a:solidFill>
                <a:effectLst/>
                <a:latin typeface="Microsoft Yahei" panose="020B0503020204020204" pitchFamily="34" charset="-122"/>
                <a:ea typeface="Microsoft Yahei" panose="020B0503020204020204" pitchFamily="34" charset="-122"/>
                <a:hlinkClick r:id="rId4"/>
              </a:rPr>
              <a:t>10.1039/d0fo02396e</a:t>
            </a:r>
            <a:endParaRPr lang="zh-CN" altLang="en-US" sz="1200" dirty="0"/>
          </a:p>
        </p:txBody>
      </p:sp>
      <p:pic>
        <p:nvPicPr>
          <p:cNvPr id="6" name="图片 5">
            <a:extLst>
              <a:ext uri="{FF2B5EF4-FFF2-40B4-BE49-F238E27FC236}">
                <a16:creationId xmlns:a16="http://schemas.microsoft.com/office/drawing/2014/main" id="{76F85484-2C7E-49B1-9A5D-957C73201E8F}"/>
              </a:ext>
            </a:extLst>
          </p:cNvPr>
          <p:cNvPicPr>
            <a:picLocks noChangeAspect="1"/>
          </p:cNvPicPr>
          <p:nvPr/>
        </p:nvPicPr>
        <p:blipFill>
          <a:blip r:embed="rId6"/>
          <a:stretch>
            <a:fillRect/>
          </a:stretch>
        </p:blipFill>
        <p:spPr>
          <a:xfrm>
            <a:off x="1210710" y="4330621"/>
            <a:ext cx="4002485" cy="1969477"/>
          </a:xfrm>
          <a:prstGeom prst="rect">
            <a:avLst/>
          </a:prstGeom>
        </p:spPr>
      </p:pic>
    </p:spTree>
    <p:extLst>
      <p:ext uri="{BB962C8B-B14F-4D97-AF65-F5344CB8AC3E}">
        <p14:creationId xmlns:p14="http://schemas.microsoft.com/office/powerpoint/2010/main" val="894558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EE482C61-60EA-4A09-9898-4A3E33B9B2E7}"/>
              </a:ext>
            </a:extLst>
          </p:cNvPr>
          <p:cNvSpPr txBox="1">
            <a:spLocks/>
          </p:cNvSpPr>
          <p:nvPr/>
        </p:nvSpPr>
        <p:spPr>
          <a:xfrm>
            <a:off x="156118" y="5863148"/>
            <a:ext cx="6857992" cy="3391705"/>
          </a:xfrm>
          <a:prstGeom prst="rect">
            <a:avLst/>
          </a:prstGeom>
        </p:spPr>
        <p:txBody>
          <a:bodyPr vert="horz" lIns="91440" tIns="45720" rIns="91440" bIns="45720" rtlCol="0" anchor="ctr">
            <a:noAutofit/>
          </a:bodyPr>
          <a:lstStyle>
            <a:lvl1pPr marL="0" indent="0" algn="ctr" defTabSz="1320793" rtl="0" eaLnBrk="1" latinLnBrk="0" hangingPunct="1">
              <a:lnSpc>
                <a:spcPct val="90000"/>
              </a:lnSpc>
              <a:spcBef>
                <a:spcPts val="1446"/>
              </a:spcBef>
              <a:buFont typeface="Arial" panose="020B0604020202020204" pitchFamily="34" charset="0"/>
              <a:buNone/>
              <a:defRPr sz="3467" kern="1200">
                <a:solidFill>
                  <a:schemeClr val="tx1"/>
                </a:solidFill>
                <a:latin typeface="+mn-lt"/>
                <a:ea typeface="+mn-ea"/>
                <a:cs typeface="+mn-cs"/>
              </a:defRPr>
            </a:lvl1pPr>
            <a:lvl2pPr marL="660397" indent="0" algn="ctr" defTabSz="1320793" rtl="0" eaLnBrk="1" latinLnBrk="0" hangingPunct="1">
              <a:lnSpc>
                <a:spcPct val="90000"/>
              </a:lnSpc>
              <a:spcBef>
                <a:spcPts val="722"/>
              </a:spcBef>
              <a:buFont typeface="Arial" panose="020B0604020202020204" pitchFamily="34" charset="0"/>
              <a:buNone/>
              <a:defRPr sz="2889" kern="1200">
                <a:solidFill>
                  <a:schemeClr val="tx1"/>
                </a:solidFill>
                <a:latin typeface="+mn-lt"/>
                <a:ea typeface="+mn-ea"/>
                <a:cs typeface="+mn-cs"/>
              </a:defRPr>
            </a:lvl2pPr>
            <a:lvl3pPr marL="1320793" indent="0" algn="ctr" defTabSz="1320793" rtl="0" eaLnBrk="1" latinLnBrk="0" hangingPunct="1">
              <a:lnSpc>
                <a:spcPct val="90000"/>
              </a:lnSpc>
              <a:spcBef>
                <a:spcPts val="722"/>
              </a:spcBef>
              <a:buFont typeface="Arial" panose="020B0604020202020204" pitchFamily="34" charset="0"/>
              <a:buNone/>
              <a:defRPr sz="2601" kern="1200">
                <a:solidFill>
                  <a:schemeClr val="tx1"/>
                </a:solidFill>
                <a:latin typeface="+mn-lt"/>
                <a:ea typeface="+mn-ea"/>
                <a:cs typeface="+mn-cs"/>
              </a:defRPr>
            </a:lvl3pPr>
            <a:lvl4pPr marL="1981188"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4pPr>
            <a:lvl5pPr marL="2641585"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5pPr>
            <a:lvl6pPr marL="3301981"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6pPr>
            <a:lvl7pPr marL="3962376"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7pPr>
            <a:lvl8pPr marL="4622773"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8pPr>
            <a:lvl9pPr marL="5283170"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9pPr>
          </a:lstStyle>
          <a:p>
            <a:pPr algn="l"/>
            <a:r>
              <a:rPr lang="zh-CN" altLang="en-US" sz="1200" b="1" dirty="0"/>
              <a:t>影响机制</a:t>
            </a:r>
            <a:r>
              <a:rPr lang="zh-CN" altLang="en-US" sz="1200" dirty="0"/>
              <a:t>：</a:t>
            </a:r>
            <a:endParaRPr lang="en-US" altLang="zh-CN" sz="1200" dirty="0"/>
          </a:p>
          <a:p>
            <a:pPr marL="228600" indent="-228600" algn="l">
              <a:buFont typeface="+mj-ea"/>
              <a:buAutoNum type="circleNumDbPlain"/>
            </a:pPr>
            <a:r>
              <a:rPr lang="zh-CN" altLang="en-US" sz="1200" dirty="0"/>
              <a:t>对宿主信号通路的直接影响；</a:t>
            </a:r>
            <a:endParaRPr lang="en-US" altLang="zh-CN" sz="1200" dirty="0"/>
          </a:p>
          <a:p>
            <a:pPr marL="228600" indent="-228600" algn="l">
              <a:buFont typeface="+mj-ea"/>
              <a:buAutoNum type="circleNumDbPlain"/>
            </a:pPr>
            <a:r>
              <a:rPr lang="zh-CN" altLang="en-US" sz="1200" dirty="0"/>
              <a:t>药物生物转化为免疫调节代谢产物；</a:t>
            </a:r>
            <a:endParaRPr lang="en-US" altLang="zh-CN" sz="1200" dirty="0"/>
          </a:p>
          <a:p>
            <a:pPr marL="228600" indent="-228600" algn="l">
              <a:buFont typeface="+mj-ea"/>
              <a:buAutoNum type="circleNumDbPlain"/>
            </a:pPr>
            <a:r>
              <a:rPr lang="zh-CN" altLang="en-US" sz="1200" dirty="0"/>
              <a:t>降低微生物代谢产物水平；</a:t>
            </a:r>
            <a:endParaRPr lang="en-US" altLang="zh-CN" sz="1200" dirty="0"/>
          </a:p>
          <a:p>
            <a:pPr marL="228600" indent="-228600" algn="l">
              <a:buFont typeface="+mj-ea"/>
              <a:buAutoNum type="circleNumDbPlain"/>
            </a:pPr>
            <a:r>
              <a:rPr lang="zh-CN" altLang="en-US" sz="1200" dirty="0"/>
              <a:t>并激活微生物的生物合成途径</a:t>
            </a:r>
          </a:p>
          <a:p>
            <a:pPr algn="l" defTabSz="685800"/>
            <a:r>
              <a:rPr lang="en-US" altLang="zh-CN" sz="1200" dirty="0"/>
              <a:t>b.</a:t>
            </a:r>
            <a:r>
              <a:rPr lang="zh-CN" altLang="en-US" sz="1200" dirty="0"/>
              <a:t>具体案例：</a:t>
            </a:r>
            <a:endParaRPr lang="en-US" altLang="zh-CN" sz="1200" dirty="0"/>
          </a:p>
          <a:p>
            <a:pPr marL="228600" indent="-228600" algn="l" defTabSz="685800">
              <a:buFont typeface="+mj-ea"/>
              <a:buAutoNum type="circleNumDbPlain"/>
            </a:pPr>
            <a:r>
              <a:rPr lang="zh-CN" altLang="en-US" sz="1200" dirty="0"/>
              <a:t>环丙沙星增加宿主的一磷酸腺苷</a:t>
            </a:r>
            <a:r>
              <a:rPr lang="en-US" altLang="zh-CN" sz="1200" dirty="0"/>
              <a:t>(AMP)</a:t>
            </a:r>
            <a:r>
              <a:rPr lang="zh-CN" altLang="en-US" sz="1200" dirty="0"/>
              <a:t>的产生，导致病原体吞噬增加</a:t>
            </a:r>
            <a:r>
              <a:rPr lang="en-US" altLang="zh-CN" sz="1200" dirty="0"/>
              <a:t>;</a:t>
            </a:r>
          </a:p>
          <a:p>
            <a:pPr marL="228600" indent="-228600" algn="l" defTabSz="685800">
              <a:buFont typeface="+mj-ea"/>
              <a:buAutoNum type="circleNumDbPlain"/>
            </a:pPr>
            <a:r>
              <a:rPr lang="zh-CN" altLang="en-US" sz="1200" dirty="0"/>
              <a:t>大肠杆菌代谢氨苄青霉素的代谢物激活</a:t>
            </a:r>
            <a:r>
              <a:rPr lang="en-US" altLang="zh-CN" sz="1200" dirty="0"/>
              <a:t>NF –</a:t>
            </a:r>
            <a:r>
              <a:rPr lang="en-US" altLang="zh-CN" sz="1200" dirty="0" err="1"/>
              <a:t>κB</a:t>
            </a:r>
            <a:r>
              <a:rPr lang="en-US" altLang="zh-CN" sz="1200" dirty="0"/>
              <a:t>;</a:t>
            </a:r>
          </a:p>
          <a:p>
            <a:pPr marL="228600" indent="-228600" algn="l" defTabSz="685800">
              <a:buFont typeface="+mj-ea"/>
              <a:buAutoNum type="circleNumDbPlain"/>
            </a:pPr>
            <a:r>
              <a:rPr lang="zh-CN" altLang="en-US" sz="1200" dirty="0"/>
              <a:t>万古霉素破坏肠道菌群，导致丙酸水平下降，从而降低结肠调节性</a:t>
            </a:r>
            <a:r>
              <a:rPr lang="en-US" altLang="zh-CN" sz="1200" dirty="0"/>
              <a:t>T</a:t>
            </a:r>
            <a:r>
              <a:rPr lang="zh-CN" altLang="en-US" sz="1200" dirty="0"/>
              <a:t>细胞</a:t>
            </a:r>
            <a:endParaRPr lang="en-US" altLang="zh-CN" sz="1200" dirty="0"/>
          </a:p>
          <a:p>
            <a:pPr marL="228600" indent="-228600" algn="l" defTabSz="685800">
              <a:buFont typeface="+mj-ea"/>
              <a:buAutoNum type="circleNumDbPlain"/>
            </a:pPr>
            <a:r>
              <a:rPr lang="zh-CN" altLang="en-US" sz="1200" dirty="0"/>
              <a:t>在大肠杆菌</a:t>
            </a:r>
            <a:r>
              <a:rPr lang="en-US" altLang="zh-CN" sz="1200" dirty="0"/>
              <a:t>Nissle1917</a:t>
            </a:r>
            <a:r>
              <a:rPr lang="zh-CN" altLang="en-US" sz="1200" dirty="0"/>
              <a:t>中，</a:t>
            </a:r>
            <a:r>
              <a:rPr lang="en-US" altLang="zh-CN" sz="1200" dirty="0"/>
              <a:t>SMX</a:t>
            </a:r>
            <a:r>
              <a:rPr lang="zh-CN" altLang="en-US" sz="1200" dirty="0"/>
              <a:t>的亚抑制水平诱导应激反应，导致结肠甾体化合物的产生</a:t>
            </a:r>
          </a:p>
        </p:txBody>
      </p:sp>
      <p:sp>
        <p:nvSpPr>
          <p:cNvPr id="9" name="文本框 8">
            <a:extLst>
              <a:ext uri="{FF2B5EF4-FFF2-40B4-BE49-F238E27FC236}">
                <a16:creationId xmlns:a16="http://schemas.microsoft.com/office/drawing/2014/main" id="{5CF58FF8-F903-4646-8988-92A45BCE6D45}"/>
              </a:ext>
            </a:extLst>
          </p:cNvPr>
          <p:cNvSpPr txBox="1"/>
          <p:nvPr/>
        </p:nvSpPr>
        <p:spPr>
          <a:xfrm>
            <a:off x="-3" y="0"/>
            <a:ext cx="6858000" cy="461665"/>
          </a:xfrm>
          <a:prstGeom prst="rect">
            <a:avLst/>
          </a:prstGeom>
          <a:noFill/>
        </p:spPr>
        <p:txBody>
          <a:bodyPr wrap="square">
            <a:spAutoFit/>
          </a:bodyPr>
          <a:lstStyle/>
          <a:p>
            <a:pPr algn="ctr"/>
            <a:r>
              <a:rPr lang="zh-CN" altLang="en-US" sz="2400" b="1" dirty="0">
                <a:solidFill>
                  <a:srgbClr val="2E3033"/>
                </a:solidFill>
                <a:latin typeface="杨任东竹石体-Medium" panose="02000000000000000000" pitchFamily="2" charset="-122"/>
                <a:ea typeface="杨任东竹石体-Medium" panose="02000000000000000000" pitchFamily="2" charset="-122"/>
                <a:cs typeface="+mj-cs"/>
              </a:rPr>
              <a:t>抗生素塑造免疫的一般机制</a:t>
            </a:r>
          </a:p>
        </p:txBody>
      </p:sp>
      <p:pic>
        <p:nvPicPr>
          <p:cNvPr id="2" name="图片 1">
            <a:extLst>
              <a:ext uri="{FF2B5EF4-FFF2-40B4-BE49-F238E27FC236}">
                <a16:creationId xmlns:a16="http://schemas.microsoft.com/office/drawing/2014/main" id="{BD27667A-7104-49CD-A00F-894C3669CC64}"/>
              </a:ext>
            </a:extLst>
          </p:cNvPr>
          <p:cNvPicPr>
            <a:picLocks noChangeAspect="1"/>
          </p:cNvPicPr>
          <p:nvPr/>
        </p:nvPicPr>
        <p:blipFill>
          <a:blip r:embed="rId3"/>
          <a:stretch>
            <a:fillRect/>
          </a:stretch>
        </p:blipFill>
        <p:spPr>
          <a:xfrm>
            <a:off x="563130" y="541071"/>
            <a:ext cx="5731727" cy="5242671"/>
          </a:xfrm>
          <a:prstGeom prst="rect">
            <a:avLst/>
          </a:prstGeom>
        </p:spPr>
      </p:pic>
      <p:sp>
        <p:nvSpPr>
          <p:cNvPr id="10" name="文本框 9">
            <a:extLst>
              <a:ext uri="{FF2B5EF4-FFF2-40B4-BE49-F238E27FC236}">
                <a16:creationId xmlns:a16="http://schemas.microsoft.com/office/drawing/2014/main" id="{CD9CDEDC-BD54-495B-97DC-F628C208A5EE}"/>
              </a:ext>
            </a:extLst>
          </p:cNvPr>
          <p:cNvSpPr txBox="1"/>
          <p:nvPr/>
        </p:nvSpPr>
        <p:spPr>
          <a:xfrm>
            <a:off x="-4" y="9259669"/>
            <a:ext cx="6858000" cy="646331"/>
          </a:xfrm>
          <a:prstGeom prst="rect">
            <a:avLst/>
          </a:prstGeom>
          <a:noFill/>
        </p:spPr>
        <p:txBody>
          <a:bodyPr wrap="square">
            <a:spAutoFit/>
          </a:bodyPr>
          <a:lstStyle/>
          <a:p>
            <a:pPr algn="ctr"/>
            <a:r>
              <a:rPr lang="en-US" altLang="zh-CN" sz="1200" b="1" i="0" u="none" strike="noStrike" dirty="0">
                <a:solidFill>
                  <a:srgbClr val="555555"/>
                </a:solidFill>
                <a:effectLst/>
                <a:latin typeface="Microsoft Yahei" panose="020B0503020204020204" pitchFamily="34" charset="-122"/>
                <a:ea typeface="Microsoft Yahei" panose="020B0503020204020204" pitchFamily="34" charset="-122"/>
                <a:hlinkClick r:id="rId4"/>
              </a:rPr>
              <a:t>Stressed-out gut bacteria are pterin up gut inflammation</a:t>
            </a:r>
            <a:br>
              <a:rPr lang="en-US" altLang="zh-CN" sz="1200" dirty="0"/>
            </a:br>
            <a:r>
              <a:rPr lang="en-US" altLang="zh-CN" sz="1200" b="0" i="1" u="none" strike="noStrike" dirty="0">
                <a:solidFill>
                  <a:srgbClr val="279EF2"/>
                </a:solidFill>
                <a:effectLst/>
                <a:latin typeface="Microsoft Yahei" panose="020B0503020204020204" pitchFamily="34" charset="-122"/>
                <a:ea typeface="Microsoft Yahei" panose="020B0503020204020204" pitchFamily="34" charset="-122"/>
                <a:hlinkClick r:id="rId5"/>
              </a:rPr>
              <a:t>Nature Microbiology</a:t>
            </a:r>
            <a:r>
              <a:rPr lang="en-US" altLang="zh-CN" sz="1200" b="0" i="0" dirty="0">
                <a:solidFill>
                  <a:srgbClr val="555555"/>
                </a:solidFill>
                <a:effectLst/>
                <a:latin typeface="Microsoft Yahei" panose="020B0503020204020204" pitchFamily="34" charset="-122"/>
                <a:ea typeface="Microsoft Yahei" panose="020B0503020204020204" pitchFamily="34" charset="-122"/>
              </a:rPr>
              <a:t> ( IF </a:t>
            </a:r>
            <a:r>
              <a:rPr lang="en-US" altLang="zh-CN" sz="1200" b="0" i="0" dirty="0">
                <a:solidFill>
                  <a:srgbClr val="FFA500"/>
                </a:solidFill>
                <a:effectLst/>
                <a:latin typeface="Microsoft Yahei" panose="020B0503020204020204" pitchFamily="34" charset="-122"/>
                <a:ea typeface="Microsoft Yahei" panose="020B0503020204020204" pitchFamily="34" charset="-122"/>
              </a:rPr>
              <a:t>15.540</a:t>
            </a:r>
            <a:r>
              <a:rPr lang="en-US" altLang="zh-CN" sz="1200" b="0" i="0" dirty="0">
                <a:solidFill>
                  <a:srgbClr val="555555"/>
                </a:solidFill>
                <a:effectLst/>
                <a:latin typeface="Microsoft Yahei" panose="020B0503020204020204" pitchFamily="34" charset="-122"/>
                <a:ea typeface="Microsoft Yahei" panose="020B0503020204020204" pitchFamily="34" charset="-122"/>
              </a:rPr>
              <a:t> ) </a:t>
            </a:r>
            <a:r>
              <a:rPr lang="en-US" altLang="zh-CN" sz="1200" b="1" i="0" dirty="0">
                <a:solidFill>
                  <a:srgbClr val="555555"/>
                </a:solidFill>
                <a:effectLst/>
                <a:latin typeface="Microsoft Yahei" panose="020B0503020204020204" pitchFamily="34" charset="-122"/>
                <a:ea typeface="Microsoft Yahei" panose="020B0503020204020204" pitchFamily="34" charset="-122"/>
              </a:rPr>
              <a:t>Pub Date : 2020-10-21</a:t>
            </a:r>
            <a:r>
              <a:rPr lang="en-US" altLang="zh-CN" sz="1200" b="0" i="0" dirty="0">
                <a:solidFill>
                  <a:srgbClr val="555555"/>
                </a:solidFill>
                <a:effectLst/>
                <a:latin typeface="Microsoft Yahei" panose="020B0503020204020204" pitchFamily="34" charset="-122"/>
                <a:ea typeface="Microsoft Yahei" panose="020B0503020204020204" pitchFamily="34" charset="-122"/>
              </a:rPr>
              <a:t> </a:t>
            </a:r>
            <a:r>
              <a:rPr lang="en-US" altLang="zh-CN" sz="1200" b="0" i="1" dirty="0">
                <a:solidFill>
                  <a:srgbClr val="555555"/>
                </a:solidFill>
                <a:effectLst/>
                <a:latin typeface="Microsoft Yahei" panose="020B0503020204020204" pitchFamily="34" charset="-122"/>
                <a:ea typeface="Microsoft Yahei" panose="020B0503020204020204" pitchFamily="34" charset="-122"/>
              </a:rPr>
              <a:t>, DOI: </a:t>
            </a:r>
            <a:r>
              <a:rPr lang="en-US" altLang="zh-CN" sz="1200" b="0" i="1" u="none" strike="noStrike" dirty="0">
                <a:solidFill>
                  <a:srgbClr val="279EF2"/>
                </a:solidFill>
                <a:effectLst/>
                <a:latin typeface="Microsoft Yahei" panose="020B0503020204020204" pitchFamily="34" charset="-122"/>
                <a:ea typeface="Microsoft Yahei" panose="020B0503020204020204" pitchFamily="34" charset="-122"/>
                <a:hlinkClick r:id="rId4"/>
              </a:rPr>
              <a:t>10.1038/s41564-020-00804-9</a:t>
            </a:r>
            <a:endParaRPr lang="zh-CN" altLang="en-US" sz="1200" dirty="0"/>
          </a:p>
        </p:txBody>
      </p:sp>
    </p:spTree>
    <p:extLst>
      <p:ext uri="{BB962C8B-B14F-4D97-AF65-F5344CB8AC3E}">
        <p14:creationId xmlns:p14="http://schemas.microsoft.com/office/powerpoint/2010/main" val="705275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EE482C61-60EA-4A09-9898-4A3E33B9B2E7}"/>
              </a:ext>
            </a:extLst>
          </p:cNvPr>
          <p:cNvSpPr txBox="1">
            <a:spLocks/>
          </p:cNvSpPr>
          <p:nvPr/>
        </p:nvSpPr>
        <p:spPr>
          <a:xfrm>
            <a:off x="11155" y="5863148"/>
            <a:ext cx="6857992" cy="3391705"/>
          </a:xfrm>
          <a:prstGeom prst="rect">
            <a:avLst/>
          </a:prstGeom>
        </p:spPr>
        <p:txBody>
          <a:bodyPr vert="horz" lIns="91440" tIns="45720" rIns="91440" bIns="45720" rtlCol="0" anchor="ctr">
            <a:noAutofit/>
          </a:bodyPr>
          <a:lstStyle>
            <a:lvl1pPr marL="0" indent="0" algn="ctr" defTabSz="1320793" rtl="0" eaLnBrk="1" latinLnBrk="0" hangingPunct="1">
              <a:lnSpc>
                <a:spcPct val="90000"/>
              </a:lnSpc>
              <a:spcBef>
                <a:spcPts val="1446"/>
              </a:spcBef>
              <a:buFont typeface="Arial" panose="020B0604020202020204" pitchFamily="34" charset="0"/>
              <a:buNone/>
              <a:defRPr sz="3467" kern="1200">
                <a:solidFill>
                  <a:schemeClr val="tx1"/>
                </a:solidFill>
                <a:latin typeface="+mn-lt"/>
                <a:ea typeface="+mn-ea"/>
                <a:cs typeface="+mn-cs"/>
              </a:defRPr>
            </a:lvl1pPr>
            <a:lvl2pPr marL="660397" indent="0" algn="ctr" defTabSz="1320793" rtl="0" eaLnBrk="1" latinLnBrk="0" hangingPunct="1">
              <a:lnSpc>
                <a:spcPct val="90000"/>
              </a:lnSpc>
              <a:spcBef>
                <a:spcPts val="722"/>
              </a:spcBef>
              <a:buFont typeface="Arial" panose="020B0604020202020204" pitchFamily="34" charset="0"/>
              <a:buNone/>
              <a:defRPr sz="2889" kern="1200">
                <a:solidFill>
                  <a:schemeClr val="tx1"/>
                </a:solidFill>
                <a:latin typeface="+mn-lt"/>
                <a:ea typeface="+mn-ea"/>
                <a:cs typeface="+mn-cs"/>
              </a:defRPr>
            </a:lvl2pPr>
            <a:lvl3pPr marL="1320793" indent="0" algn="ctr" defTabSz="1320793" rtl="0" eaLnBrk="1" latinLnBrk="0" hangingPunct="1">
              <a:lnSpc>
                <a:spcPct val="90000"/>
              </a:lnSpc>
              <a:spcBef>
                <a:spcPts val="722"/>
              </a:spcBef>
              <a:buFont typeface="Arial" panose="020B0604020202020204" pitchFamily="34" charset="0"/>
              <a:buNone/>
              <a:defRPr sz="2601" kern="1200">
                <a:solidFill>
                  <a:schemeClr val="tx1"/>
                </a:solidFill>
                <a:latin typeface="+mn-lt"/>
                <a:ea typeface="+mn-ea"/>
                <a:cs typeface="+mn-cs"/>
              </a:defRPr>
            </a:lvl3pPr>
            <a:lvl4pPr marL="1981188"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4pPr>
            <a:lvl5pPr marL="2641585"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5pPr>
            <a:lvl6pPr marL="3301981"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6pPr>
            <a:lvl7pPr marL="3962376"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7pPr>
            <a:lvl8pPr marL="4622773"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8pPr>
            <a:lvl9pPr marL="5283170"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9pPr>
          </a:lstStyle>
          <a:p>
            <a:pPr algn="l"/>
            <a:r>
              <a:rPr lang="zh-CN" altLang="en-US" sz="1200" b="1" dirty="0"/>
              <a:t>影响机制</a:t>
            </a:r>
            <a:r>
              <a:rPr lang="zh-CN" altLang="en-US" sz="1200" dirty="0"/>
              <a:t>：</a:t>
            </a:r>
            <a:endParaRPr lang="en-US" altLang="zh-CN" sz="1200" dirty="0"/>
          </a:p>
          <a:p>
            <a:pPr marL="228600" indent="-228600" algn="l">
              <a:buFont typeface="+mj-ea"/>
              <a:buAutoNum type="circleNumDbPlain"/>
            </a:pPr>
            <a:r>
              <a:rPr lang="zh-CN" altLang="en-US" sz="1200" dirty="0"/>
              <a:t>微生物可以诱导宿主产生代谢物和神经递质，这些代谢物和神经递质介导肠</a:t>
            </a:r>
            <a:r>
              <a:rPr lang="en-US" altLang="zh-CN" sz="1200" dirty="0"/>
              <a:t>-</a:t>
            </a:r>
            <a:r>
              <a:rPr lang="zh-CN" altLang="en-US" sz="1200" dirty="0"/>
              <a:t>脑信号，并且可以自己产生一些神经活性化合物；</a:t>
            </a:r>
            <a:endParaRPr lang="en-US" altLang="zh-CN" sz="1200" dirty="0"/>
          </a:p>
          <a:p>
            <a:pPr marL="228600" indent="-228600" algn="l">
              <a:buFont typeface="+mj-ea"/>
              <a:buAutoNum type="circleNumDbPlain"/>
            </a:pPr>
            <a:r>
              <a:rPr lang="zh-CN" altLang="en-US" sz="1200" dirty="0"/>
              <a:t>微生物产生的分子通过迷走神经的神经通路向大脑发出信号，或调节免疫系统；</a:t>
            </a:r>
            <a:endParaRPr lang="en-US" altLang="zh-CN" sz="1200" dirty="0"/>
          </a:p>
          <a:p>
            <a:pPr marL="228600" indent="-228600" algn="l">
              <a:buFont typeface="+mj-ea"/>
              <a:buAutoNum type="circleNumDbPlain"/>
            </a:pPr>
            <a:r>
              <a:rPr lang="en-US" altLang="zh-CN" sz="1200" dirty="0" err="1"/>
              <a:t>reuteri</a:t>
            </a:r>
            <a:r>
              <a:rPr lang="zh-CN" altLang="en-US" sz="1200" dirty="0"/>
              <a:t>乳杆菌有上调血浆和大脑水平的能力；</a:t>
            </a:r>
            <a:endParaRPr lang="en-US" altLang="zh-CN" sz="1200" dirty="0"/>
          </a:p>
          <a:p>
            <a:pPr marL="228600" indent="-228600" algn="l">
              <a:buFont typeface="+mj-ea"/>
              <a:buAutoNum type="circleNumDbPlain"/>
            </a:pPr>
            <a:r>
              <a:rPr lang="zh-CN" altLang="en-US" sz="1200" dirty="0"/>
              <a:t>催产素是一种能增强社交行为的分子。罗伊氏乳杆菌的使用增加了自闭症谱系障碍</a:t>
            </a:r>
            <a:r>
              <a:rPr lang="en-US" altLang="zh-CN" sz="1200" dirty="0"/>
              <a:t>(ASD)</a:t>
            </a:r>
            <a:r>
              <a:rPr lang="zh-CN" altLang="en-US" sz="1200" dirty="0"/>
              <a:t>模型小鼠的社会行为；</a:t>
            </a:r>
            <a:endParaRPr lang="en-US" altLang="zh-CN" sz="1200" dirty="0"/>
          </a:p>
          <a:p>
            <a:pPr marL="228600" indent="-228600" algn="l">
              <a:buFont typeface="+mj-ea"/>
              <a:buAutoNum type="circleNumDbPlain"/>
            </a:pPr>
            <a:r>
              <a:rPr lang="zh-CN" altLang="en-US" sz="1200" dirty="0"/>
              <a:t>长双歧杆菌</a:t>
            </a:r>
            <a:r>
              <a:rPr lang="en-US" altLang="zh-CN" sz="1200" dirty="0"/>
              <a:t>NCC3001</a:t>
            </a:r>
            <a:r>
              <a:rPr lang="zh-CN" altLang="en-US" sz="1200" dirty="0"/>
              <a:t>已被证明可以改善肠易激综合征患者的情绪变化，它可以上调脑源性神经营养因子</a:t>
            </a:r>
            <a:r>
              <a:rPr lang="en-US" altLang="zh-CN" sz="1200" dirty="0"/>
              <a:t>(BDNF)</a:t>
            </a:r>
            <a:r>
              <a:rPr lang="zh-CN" altLang="en-US" sz="1200" dirty="0"/>
              <a:t>，增强肠道神经系统</a:t>
            </a:r>
            <a:r>
              <a:rPr lang="en-US" altLang="zh-CN" sz="1200" dirty="0"/>
              <a:t>(ENS)</a:t>
            </a:r>
            <a:r>
              <a:rPr lang="zh-CN" altLang="en-US" sz="1200" dirty="0"/>
              <a:t>的神经可塑性，并减少小鼠的焦虑和抑郁样行为</a:t>
            </a:r>
          </a:p>
        </p:txBody>
      </p:sp>
      <p:sp>
        <p:nvSpPr>
          <p:cNvPr id="9" name="文本框 8">
            <a:extLst>
              <a:ext uri="{FF2B5EF4-FFF2-40B4-BE49-F238E27FC236}">
                <a16:creationId xmlns:a16="http://schemas.microsoft.com/office/drawing/2014/main" id="{5CF58FF8-F903-4646-8988-92A45BCE6D45}"/>
              </a:ext>
            </a:extLst>
          </p:cNvPr>
          <p:cNvSpPr txBox="1"/>
          <p:nvPr/>
        </p:nvSpPr>
        <p:spPr>
          <a:xfrm>
            <a:off x="-3" y="0"/>
            <a:ext cx="6858000" cy="830997"/>
          </a:xfrm>
          <a:prstGeom prst="rect">
            <a:avLst/>
          </a:prstGeom>
          <a:noFill/>
        </p:spPr>
        <p:txBody>
          <a:bodyPr wrap="square">
            <a:spAutoFit/>
          </a:bodyPr>
          <a:lstStyle/>
          <a:p>
            <a:pPr algn="ctr"/>
            <a:r>
              <a:rPr lang="zh-CN" altLang="en-US" sz="2400" b="1" dirty="0">
                <a:solidFill>
                  <a:srgbClr val="2E3033"/>
                </a:solidFill>
                <a:latin typeface="杨任东竹石体-Medium" panose="02000000000000000000" pitchFamily="2" charset="-122"/>
                <a:ea typeface="杨任东竹石体-Medium" panose="02000000000000000000" pitchFamily="2" charset="-122"/>
                <a:cs typeface="+mj-cs"/>
              </a:rPr>
              <a:t>肠道菌群及其代谢产物调节宿主行为和神经系统</a:t>
            </a:r>
            <a:r>
              <a:rPr lang="zh-CN" altLang="en-US" sz="2400" b="0" i="0" dirty="0">
                <a:solidFill>
                  <a:srgbClr val="2E3033"/>
                </a:solidFill>
                <a:effectLst/>
                <a:latin typeface="Arial" panose="020B0604020202020204" pitchFamily="34" charset="0"/>
              </a:rPr>
              <a:t>功能</a:t>
            </a:r>
            <a:endParaRPr lang="zh-CN" altLang="en-US" sz="2400" b="1" dirty="0">
              <a:solidFill>
                <a:srgbClr val="2E3033"/>
              </a:solidFill>
              <a:latin typeface="杨任东竹石体-Medium" panose="02000000000000000000" pitchFamily="2" charset="-122"/>
              <a:ea typeface="杨任东竹石体-Medium" panose="02000000000000000000" pitchFamily="2" charset="-122"/>
              <a:cs typeface="+mj-cs"/>
            </a:endParaRPr>
          </a:p>
        </p:txBody>
      </p:sp>
      <p:pic>
        <p:nvPicPr>
          <p:cNvPr id="3" name="图片 2">
            <a:extLst>
              <a:ext uri="{FF2B5EF4-FFF2-40B4-BE49-F238E27FC236}">
                <a16:creationId xmlns:a16="http://schemas.microsoft.com/office/drawing/2014/main" id="{5EE18F93-6578-4A19-A07B-A1DA6C41A215}"/>
              </a:ext>
            </a:extLst>
          </p:cNvPr>
          <p:cNvPicPr>
            <a:picLocks noChangeAspect="1"/>
          </p:cNvPicPr>
          <p:nvPr/>
        </p:nvPicPr>
        <p:blipFill>
          <a:blip r:embed="rId3"/>
          <a:stretch>
            <a:fillRect/>
          </a:stretch>
        </p:blipFill>
        <p:spPr>
          <a:xfrm>
            <a:off x="0" y="401489"/>
            <a:ext cx="6858000" cy="5289308"/>
          </a:xfrm>
          <a:prstGeom prst="rect">
            <a:avLst/>
          </a:prstGeom>
        </p:spPr>
      </p:pic>
      <p:sp>
        <p:nvSpPr>
          <p:cNvPr id="8" name="文本框 7">
            <a:extLst>
              <a:ext uri="{FF2B5EF4-FFF2-40B4-BE49-F238E27FC236}">
                <a16:creationId xmlns:a16="http://schemas.microsoft.com/office/drawing/2014/main" id="{07F64337-A8E3-49E6-A7DC-E9DC226484FB}"/>
              </a:ext>
            </a:extLst>
          </p:cNvPr>
          <p:cNvSpPr txBox="1"/>
          <p:nvPr/>
        </p:nvSpPr>
        <p:spPr>
          <a:xfrm>
            <a:off x="-217451" y="9448847"/>
            <a:ext cx="7086597" cy="461665"/>
          </a:xfrm>
          <a:prstGeom prst="rect">
            <a:avLst/>
          </a:prstGeom>
          <a:noFill/>
        </p:spPr>
        <p:txBody>
          <a:bodyPr wrap="square">
            <a:spAutoFit/>
          </a:bodyPr>
          <a:lstStyle/>
          <a:p>
            <a:pPr algn="ctr"/>
            <a:r>
              <a:rPr lang="en-US" altLang="zh-CN" sz="1200" b="0" i="0" dirty="0" err="1">
                <a:solidFill>
                  <a:srgbClr val="222222"/>
                </a:solidFill>
                <a:effectLst/>
                <a:latin typeface="-apple-system"/>
              </a:rPr>
              <a:t>Morais</a:t>
            </a:r>
            <a:r>
              <a:rPr lang="en-US" altLang="zh-CN" sz="1200" b="0" i="0" dirty="0">
                <a:solidFill>
                  <a:srgbClr val="222222"/>
                </a:solidFill>
                <a:effectLst/>
                <a:latin typeface="-apple-system"/>
              </a:rPr>
              <a:t>, L.H., Schreiber, H.L. &amp; Mazmanian, S.K. The gut microbiota–brain axis in </a:t>
            </a:r>
            <a:r>
              <a:rPr lang="en-US" altLang="zh-CN" sz="1200" b="0" i="0" dirty="0" err="1">
                <a:solidFill>
                  <a:srgbClr val="222222"/>
                </a:solidFill>
                <a:effectLst/>
                <a:latin typeface="-apple-system"/>
              </a:rPr>
              <a:t>behaviour</a:t>
            </a:r>
            <a:r>
              <a:rPr lang="en-US" altLang="zh-CN" sz="1200" b="0" i="0" dirty="0">
                <a:solidFill>
                  <a:srgbClr val="222222"/>
                </a:solidFill>
                <a:effectLst/>
                <a:latin typeface="-apple-system"/>
              </a:rPr>
              <a:t> and brain disorders. </a:t>
            </a:r>
            <a:r>
              <a:rPr lang="en-US" altLang="zh-CN" sz="1200" b="0" i="1" dirty="0">
                <a:solidFill>
                  <a:srgbClr val="222222"/>
                </a:solidFill>
                <a:effectLst/>
                <a:latin typeface="-apple-system"/>
              </a:rPr>
              <a:t>Nat Rev Microbiol</a:t>
            </a:r>
            <a:r>
              <a:rPr lang="en-US" altLang="zh-CN" sz="1200" b="0" i="0" dirty="0">
                <a:solidFill>
                  <a:srgbClr val="222222"/>
                </a:solidFill>
                <a:effectLst/>
                <a:latin typeface="-apple-system"/>
              </a:rPr>
              <a:t> (2020). https://doi.org/10.1038/s41579-020-00460-0</a:t>
            </a:r>
            <a:endParaRPr lang="zh-CN" altLang="en-US" sz="1200" dirty="0"/>
          </a:p>
        </p:txBody>
      </p:sp>
    </p:spTree>
    <p:extLst>
      <p:ext uri="{BB962C8B-B14F-4D97-AF65-F5344CB8AC3E}">
        <p14:creationId xmlns:p14="http://schemas.microsoft.com/office/powerpoint/2010/main" val="1681502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a:extLst>
              <a:ext uri="{FF2B5EF4-FFF2-40B4-BE49-F238E27FC236}">
                <a16:creationId xmlns:a16="http://schemas.microsoft.com/office/drawing/2014/main" id="{EE482C61-60EA-4A09-9898-4A3E33B9B2E7}"/>
              </a:ext>
            </a:extLst>
          </p:cNvPr>
          <p:cNvSpPr txBox="1">
            <a:spLocks/>
          </p:cNvSpPr>
          <p:nvPr/>
        </p:nvSpPr>
        <p:spPr>
          <a:xfrm>
            <a:off x="11163" y="5867964"/>
            <a:ext cx="6857992" cy="3391705"/>
          </a:xfrm>
          <a:prstGeom prst="rect">
            <a:avLst/>
          </a:prstGeom>
        </p:spPr>
        <p:txBody>
          <a:bodyPr vert="horz" lIns="91440" tIns="45720" rIns="91440" bIns="45720" rtlCol="0" anchor="ctr">
            <a:noAutofit/>
          </a:bodyPr>
          <a:lstStyle>
            <a:lvl1pPr marL="0" indent="0" algn="ctr" defTabSz="1320793" rtl="0" eaLnBrk="1" latinLnBrk="0" hangingPunct="1">
              <a:lnSpc>
                <a:spcPct val="90000"/>
              </a:lnSpc>
              <a:spcBef>
                <a:spcPts val="1446"/>
              </a:spcBef>
              <a:buFont typeface="Arial" panose="020B0604020202020204" pitchFamily="34" charset="0"/>
              <a:buNone/>
              <a:defRPr sz="3467" kern="1200">
                <a:solidFill>
                  <a:schemeClr val="tx1"/>
                </a:solidFill>
                <a:latin typeface="+mn-lt"/>
                <a:ea typeface="+mn-ea"/>
                <a:cs typeface="+mn-cs"/>
              </a:defRPr>
            </a:lvl1pPr>
            <a:lvl2pPr marL="660397" indent="0" algn="ctr" defTabSz="1320793" rtl="0" eaLnBrk="1" latinLnBrk="0" hangingPunct="1">
              <a:lnSpc>
                <a:spcPct val="90000"/>
              </a:lnSpc>
              <a:spcBef>
                <a:spcPts val="722"/>
              </a:spcBef>
              <a:buFont typeface="Arial" panose="020B0604020202020204" pitchFamily="34" charset="0"/>
              <a:buNone/>
              <a:defRPr sz="2889" kern="1200">
                <a:solidFill>
                  <a:schemeClr val="tx1"/>
                </a:solidFill>
                <a:latin typeface="+mn-lt"/>
                <a:ea typeface="+mn-ea"/>
                <a:cs typeface="+mn-cs"/>
              </a:defRPr>
            </a:lvl2pPr>
            <a:lvl3pPr marL="1320793" indent="0" algn="ctr" defTabSz="1320793" rtl="0" eaLnBrk="1" latinLnBrk="0" hangingPunct="1">
              <a:lnSpc>
                <a:spcPct val="90000"/>
              </a:lnSpc>
              <a:spcBef>
                <a:spcPts val="722"/>
              </a:spcBef>
              <a:buFont typeface="Arial" panose="020B0604020202020204" pitchFamily="34" charset="0"/>
              <a:buNone/>
              <a:defRPr sz="2601" kern="1200">
                <a:solidFill>
                  <a:schemeClr val="tx1"/>
                </a:solidFill>
                <a:latin typeface="+mn-lt"/>
                <a:ea typeface="+mn-ea"/>
                <a:cs typeface="+mn-cs"/>
              </a:defRPr>
            </a:lvl3pPr>
            <a:lvl4pPr marL="1981188"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4pPr>
            <a:lvl5pPr marL="2641585"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5pPr>
            <a:lvl6pPr marL="3301981"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6pPr>
            <a:lvl7pPr marL="3962376"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7pPr>
            <a:lvl8pPr marL="4622773"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8pPr>
            <a:lvl9pPr marL="5283170"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9pPr>
          </a:lstStyle>
          <a:p>
            <a:pPr algn="l"/>
            <a:r>
              <a:rPr lang="en-US" altLang="zh-CN" sz="1200" dirty="0"/>
              <a:t>a.</a:t>
            </a:r>
            <a:r>
              <a:rPr lang="zh-CN" altLang="en-US" sz="1200" dirty="0"/>
              <a:t>识别出属于新的或重要演化支的目标微生物</a:t>
            </a:r>
            <a:r>
              <a:rPr lang="en-US" altLang="zh-CN" sz="1200" dirty="0"/>
              <a:t>;</a:t>
            </a:r>
          </a:p>
          <a:p>
            <a:pPr algn="l"/>
            <a:r>
              <a:rPr lang="en-US" altLang="zh-CN" sz="1200" dirty="0"/>
              <a:t>b.</a:t>
            </a:r>
            <a:r>
              <a:rPr lang="zh-CN" altLang="en-US" sz="1200" dirty="0"/>
              <a:t>宏基因组数据可以重建目标微生物的基因组；</a:t>
            </a:r>
            <a:endParaRPr lang="en-US" altLang="zh-CN" sz="1200" dirty="0"/>
          </a:p>
          <a:p>
            <a:pPr algn="l"/>
            <a:r>
              <a:rPr lang="en-US" altLang="zh-CN" sz="1200" dirty="0"/>
              <a:t>c.</a:t>
            </a:r>
            <a:r>
              <a:rPr lang="zh-CN" altLang="en-US" sz="1200" dirty="0"/>
              <a:t>通过这些数据可以预测蛋白，并鉴定出具有胞外结构域的高表达膜蛋白。</a:t>
            </a:r>
            <a:endParaRPr lang="en-US" altLang="zh-CN" sz="1200" dirty="0"/>
          </a:p>
          <a:p>
            <a:pPr algn="l"/>
            <a:r>
              <a:rPr lang="en-US" altLang="zh-CN" sz="1200" dirty="0"/>
              <a:t>d.</a:t>
            </a:r>
            <a:r>
              <a:rPr lang="zh-CN" altLang="en-US" sz="1200" dirty="0"/>
              <a:t>合成靶蛋白结构域抗原，并接种到合适的动物体内生产抗体</a:t>
            </a:r>
            <a:endParaRPr lang="en-US" altLang="zh-CN" sz="1200" dirty="0"/>
          </a:p>
          <a:p>
            <a:pPr algn="l"/>
            <a:r>
              <a:rPr lang="en-US" altLang="zh-CN" sz="1200" dirty="0"/>
              <a:t>e.</a:t>
            </a:r>
            <a:r>
              <a:rPr lang="zh-CN" altLang="en-US" sz="1200" dirty="0"/>
              <a:t>对提高的抗体进行纯化，并与荧光染料结合</a:t>
            </a:r>
            <a:r>
              <a:rPr lang="en-US" altLang="zh-CN" sz="1200" dirty="0"/>
              <a:t>;</a:t>
            </a:r>
          </a:p>
          <a:p>
            <a:pPr algn="l"/>
            <a:r>
              <a:rPr lang="en-US" altLang="zh-CN" sz="1200" dirty="0"/>
              <a:t>f.</a:t>
            </a:r>
            <a:r>
              <a:rPr lang="zh-CN" altLang="en-US" sz="1200" dirty="0"/>
              <a:t>抗体添加到环境细胞样本中</a:t>
            </a:r>
            <a:r>
              <a:rPr lang="en-US" altLang="zh-CN" sz="1200" dirty="0"/>
              <a:t>;</a:t>
            </a:r>
          </a:p>
          <a:p>
            <a:pPr algn="l"/>
            <a:r>
              <a:rPr lang="en-US" altLang="zh-CN" sz="1200" dirty="0"/>
              <a:t>g.</a:t>
            </a:r>
            <a:r>
              <a:rPr lang="zh-CN" altLang="en-US" sz="1200" dirty="0"/>
              <a:t>抗体标记靶细胞</a:t>
            </a:r>
            <a:r>
              <a:rPr lang="en-US" altLang="zh-CN" sz="1200" dirty="0"/>
              <a:t>;</a:t>
            </a:r>
          </a:p>
          <a:p>
            <a:pPr algn="l"/>
            <a:r>
              <a:rPr lang="en-US" altLang="zh-CN" sz="1200" dirty="0"/>
              <a:t>h.</a:t>
            </a:r>
            <a:r>
              <a:rPr lang="zh-CN" altLang="en-US" sz="1200" dirty="0"/>
              <a:t>细胞可以分类荧光激活细胞分类基于抗体授予的信号</a:t>
            </a:r>
            <a:r>
              <a:rPr lang="en-US" altLang="zh-CN" sz="1200" dirty="0"/>
              <a:t>;</a:t>
            </a:r>
          </a:p>
          <a:p>
            <a:pPr algn="l"/>
            <a:r>
              <a:rPr lang="en-US" altLang="zh-CN" sz="1200" dirty="0" err="1"/>
              <a:t>i</a:t>
            </a:r>
            <a:r>
              <a:rPr lang="en-US" altLang="zh-CN" sz="1200" dirty="0"/>
              <a:t>.</a:t>
            </a:r>
            <a:r>
              <a:rPr lang="zh-CN" altLang="en-US" sz="1200" dirty="0"/>
              <a:t>细胞被分选到液体或固体生长培养基上。如果目标是在物理上相互关联的共生体，并且如果一个细胞被标记，这两种微生物可以共同分类并用于接种一种互养共培养。</a:t>
            </a:r>
            <a:endParaRPr lang="en-US" altLang="zh-CN" sz="1200" dirty="0"/>
          </a:p>
        </p:txBody>
      </p:sp>
      <p:sp>
        <p:nvSpPr>
          <p:cNvPr id="9" name="文本框 8">
            <a:extLst>
              <a:ext uri="{FF2B5EF4-FFF2-40B4-BE49-F238E27FC236}">
                <a16:creationId xmlns:a16="http://schemas.microsoft.com/office/drawing/2014/main" id="{5CF58FF8-F903-4646-8988-92A45BCE6D45}"/>
              </a:ext>
            </a:extLst>
          </p:cNvPr>
          <p:cNvSpPr txBox="1"/>
          <p:nvPr/>
        </p:nvSpPr>
        <p:spPr>
          <a:xfrm>
            <a:off x="-3" y="0"/>
            <a:ext cx="6858000" cy="461665"/>
          </a:xfrm>
          <a:prstGeom prst="rect">
            <a:avLst/>
          </a:prstGeom>
          <a:noFill/>
        </p:spPr>
        <p:txBody>
          <a:bodyPr wrap="square">
            <a:spAutoFit/>
          </a:bodyPr>
          <a:lstStyle/>
          <a:p>
            <a:pPr algn="ctr"/>
            <a:r>
              <a:rPr lang="zh-CN" altLang="en-US" sz="2400" b="1" dirty="0">
                <a:solidFill>
                  <a:srgbClr val="2E3033"/>
                </a:solidFill>
                <a:latin typeface="杨任东竹石体-Medium" panose="02000000000000000000" pitchFamily="2" charset="-122"/>
                <a:ea typeface="杨任东竹石体-Medium" panose="02000000000000000000" pitchFamily="2" charset="-122"/>
                <a:cs typeface="+mj-cs"/>
              </a:rPr>
              <a:t>针对大多数未培养微生物的创新培养技术</a:t>
            </a:r>
          </a:p>
        </p:txBody>
      </p:sp>
      <p:pic>
        <p:nvPicPr>
          <p:cNvPr id="2" name="图片 1">
            <a:extLst>
              <a:ext uri="{FF2B5EF4-FFF2-40B4-BE49-F238E27FC236}">
                <a16:creationId xmlns:a16="http://schemas.microsoft.com/office/drawing/2014/main" id="{66CBD45D-9F0D-491F-B316-0BF497B718BB}"/>
              </a:ext>
            </a:extLst>
          </p:cNvPr>
          <p:cNvPicPr>
            <a:picLocks noChangeAspect="1"/>
          </p:cNvPicPr>
          <p:nvPr/>
        </p:nvPicPr>
        <p:blipFill>
          <a:blip r:embed="rId3"/>
          <a:stretch>
            <a:fillRect/>
          </a:stretch>
        </p:blipFill>
        <p:spPr>
          <a:xfrm>
            <a:off x="11155" y="939095"/>
            <a:ext cx="6858000" cy="3723440"/>
          </a:xfrm>
          <a:prstGeom prst="rect">
            <a:avLst/>
          </a:prstGeom>
        </p:spPr>
      </p:pic>
      <p:sp>
        <p:nvSpPr>
          <p:cNvPr id="10" name="文本框 9">
            <a:extLst>
              <a:ext uri="{FF2B5EF4-FFF2-40B4-BE49-F238E27FC236}">
                <a16:creationId xmlns:a16="http://schemas.microsoft.com/office/drawing/2014/main" id="{983D816F-F7A5-4B04-8D94-1608BB61F073}"/>
              </a:ext>
            </a:extLst>
          </p:cNvPr>
          <p:cNvSpPr txBox="1"/>
          <p:nvPr/>
        </p:nvSpPr>
        <p:spPr>
          <a:xfrm>
            <a:off x="1282390" y="4629598"/>
            <a:ext cx="4315521" cy="369332"/>
          </a:xfrm>
          <a:prstGeom prst="rect">
            <a:avLst/>
          </a:prstGeom>
          <a:noFill/>
        </p:spPr>
        <p:txBody>
          <a:bodyPr wrap="square">
            <a:spAutoFit/>
          </a:bodyPr>
          <a:lstStyle/>
          <a:p>
            <a:r>
              <a:rPr lang="zh-CN" altLang="en-US" dirty="0">
                <a:solidFill>
                  <a:srgbClr val="2E3033"/>
                </a:solidFill>
                <a:latin typeface="Arial" panose="020B0604020202020204" pitchFamily="34" charset="0"/>
              </a:rPr>
              <a:t>逆向</a:t>
            </a:r>
            <a:r>
              <a:rPr lang="zh-CN" altLang="en-US" b="0" i="0" dirty="0">
                <a:solidFill>
                  <a:srgbClr val="2E3033"/>
                </a:solidFill>
                <a:effectLst/>
                <a:latin typeface="Arial" panose="020B0604020202020204" pitchFamily="34" charset="0"/>
              </a:rPr>
              <a:t>基因组学可用于新谱系的定向培养</a:t>
            </a:r>
            <a:endParaRPr lang="zh-CN" altLang="en-US" dirty="0"/>
          </a:p>
        </p:txBody>
      </p:sp>
      <p:sp>
        <p:nvSpPr>
          <p:cNvPr id="11" name="文本框 10">
            <a:extLst>
              <a:ext uri="{FF2B5EF4-FFF2-40B4-BE49-F238E27FC236}">
                <a16:creationId xmlns:a16="http://schemas.microsoft.com/office/drawing/2014/main" id="{F327EC14-DC3F-4511-A993-4AB5DAE1DB34}"/>
              </a:ext>
            </a:extLst>
          </p:cNvPr>
          <p:cNvSpPr txBox="1"/>
          <p:nvPr/>
        </p:nvSpPr>
        <p:spPr>
          <a:xfrm>
            <a:off x="-167274" y="9259669"/>
            <a:ext cx="6858000" cy="646331"/>
          </a:xfrm>
          <a:prstGeom prst="rect">
            <a:avLst/>
          </a:prstGeom>
          <a:noFill/>
        </p:spPr>
        <p:txBody>
          <a:bodyPr wrap="square">
            <a:spAutoFit/>
          </a:bodyPr>
          <a:lstStyle/>
          <a:p>
            <a:pPr algn="ctr"/>
            <a:r>
              <a:rPr lang="en-US" altLang="zh-CN" sz="1200" b="1" i="0" u="none" strike="noStrike" dirty="0">
                <a:solidFill>
                  <a:srgbClr val="555555"/>
                </a:solidFill>
                <a:effectLst/>
                <a:latin typeface="Microsoft Yahei" panose="020B0503020204020204" pitchFamily="34" charset="-122"/>
                <a:ea typeface="Microsoft Yahei" panose="020B0503020204020204" pitchFamily="34" charset="-122"/>
                <a:hlinkClick r:id="rId4"/>
              </a:rPr>
              <a:t>Innovations to culturing the uncultured microbial majority</a:t>
            </a:r>
            <a:br>
              <a:rPr lang="en-US" altLang="zh-CN" sz="1200" dirty="0"/>
            </a:br>
            <a:r>
              <a:rPr lang="en-US" altLang="zh-CN" sz="1200" b="0" i="1" u="none" strike="noStrike" dirty="0">
                <a:solidFill>
                  <a:srgbClr val="279EF2"/>
                </a:solidFill>
                <a:effectLst/>
                <a:latin typeface="Microsoft Yahei" panose="020B0503020204020204" pitchFamily="34" charset="-122"/>
                <a:ea typeface="Microsoft Yahei" panose="020B0503020204020204" pitchFamily="34" charset="-122"/>
                <a:hlinkClick r:id="rId5"/>
              </a:rPr>
              <a:t>Nature Reviews Microbiology</a:t>
            </a:r>
            <a:r>
              <a:rPr lang="en-US" altLang="zh-CN" sz="1200" b="0" i="0" dirty="0">
                <a:solidFill>
                  <a:srgbClr val="555555"/>
                </a:solidFill>
                <a:effectLst/>
                <a:latin typeface="Microsoft Yahei" panose="020B0503020204020204" pitchFamily="34" charset="-122"/>
                <a:ea typeface="Microsoft Yahei" panose="020B0503020204020204" pitchFamily="34" charset="-122"/>
              </a:rPr>
              <a:t> ( IF </a:t>
            </a:r>
            <a:r>
              <a:rPr lang="en-US" altLang="zh-CN" sz="1200" b="0" i="0" dirty="0">
                <a:solidFill>
                  <a:srgbClr val="FFA500"/>
                </a:solidFill>
                <a:effectLst/>
                <a:latin typeface="Microsoft Yahei" panose="020B0503020204020204" pitchFamily="34" charset="-122"/>
                <a:ea typeface="Microsoft Yahei" panose="020B0503020204020204" pitchFamily="34" charset="-122"/>
              </a:rPr>
              <a:t>34.209</a:t>
            </a:r>
            <a:r>
              <a:rPr lang="en-US" altLang="zh-CN" sz="1200" b="0" i="0" dirty="0">
                <a:solidFill>
                  <a:srgbClr val="555555"/>
                </a:solidFill>
                <a:effectLst/>
                <a:latin typeface="Microsoft Yahei" panose="020B0503020204020204" pitchFamily="34" charset="-122"/>
                <a:ea typeface="Microsoft Yahei" panose="020B0503020204020204" pitchFamily="34" charset="-122"/>
              </a:rPr>
              <a:t> ) </a:t>
            </a:r>
            <a:r>
              <a:rPr lang="en-US" altLang="zh-CN" sz="1200" b="1" i="0" dirty="0">
                <a:solidFill>
                  <a:srgbClr val="555555"/>
                </a:solidFill>
                <a:effectLst/>
                <a:latin typeface="Microsoft Yahei" panose="020B0503020204020204" pitchFamily="34" charset="-122"/>
                <a:ea typeface="Microsoft Yahei" panose="020B0503020204020204" pitchFamily="34" charset="-122"/>
              </a:rPr>
              <a:t>Pub Date : 2020-10-22</a:t>
            </a:r>
            <a:r>
              <a:rPr lang="en-US" altLang="zh-CN" sz="1200" b="0" i="0" dirty="0">
                <a:solidFill>
                  <a:srgbClr val="555555"/>
                </a:solidFill>
                <a:effectLst/>
                <a:latin typeface="Microsoft Yahei" panose="020B0503020204020204" pitchFamily="34" charset="-122"/>
                <a:ea typeface="Microsoft Yahei" panose="020B0503020204020204" pitchFamily="34" charset="-122"/>
              </a:rPr>
              <a:t> </a:t>
            </a:r>
            <a:r>
              <a:rPr lang="en-US" altLang="zh-CN" sz="1200" b="0" i="1" dirty="0">
                <a:solidFill>
                  <a:srgbClr val="555555"/>
                </a:solidFill>
                <a:effectLst/>
                <a:latin typeface="Microsoft Yahei" panose="020B0503020204020204" pitchFamily="34" charset="-122"/>
                <a:ea typeface="Microsoft Yahei" panose="020B0503020204020204" pitchFamily="34" charset="-122"/>
              </a:rPr>
              <a:t>, DOI: </a:t>
            </a:r>
            <a:r>
              <a:rPr lang="en-US" altLang="zh-CN" sz="1200" b="0" i="1" u="none" strike="noStrike" dirty="0">
                <a:solidFill>
                  <a:srgbClr val="279EF2"/>
                </a:solidFill>
                <a:effectLst/>
                <a:latin typeface="Microsoft Yahei" panose="020B0503020204020204" pitchFamily="34" charset="-122"/>
                <a:ea typeface="Microsoft Yahei" panose="020B0503020204020204" pitchFamily="34" charset="-122"/>
                <a:hlinkClick r:id="rId4"/>
              </a:rPr>
              <a:t>10.1038/s41579-020-00458-8</a:t>
            </a:r>
            <a:endParaRPr lang="zh-CN" altLang="en-US" sz="1200" dirty="0"/>
          </a:p>
        </p:txBody>
      </p:sp>
      <p:sp>
        <p:nvSpPr>
          <p:cNvPr id="12" name="文本框 11">
            <a:extLst>
              <a:ext uri="{FF2B5EF4-FFF2-40B4-BE49-F238E27FC236}">
                <a16:creationId xmlns:a16="http://schemas.microsoft.com/office/drawing/2014/main" id="{28005CC2-CEE6-4197-AA59-E3D965942805}"/>
              </a:ext>
            </a:extLst>
          </p:cNvPr>
          <p:cNvSpPr txBox="1"/>
          <p:nvPr/>
        </p:nvSpPr>
        <p:spPr>
          <a:xfrm>
            <a:off x="33456" y="4991372"/>
            <a:ext cx="6835699" cy="738664"/>
          </a:xfrm>
          <a:prstGeom prst="rect">
            <a:avLst/>
          </a:prstGeom>
          <a:noFill/>
        </p:spPr>
        <p:txBody>
          <a:bodyPr wrap="square">
            <a:spAutoFit/>
          </a:bodyPr>
          <a:lstStyle/>
          <a:p>
            <a:r>
              <a:rPr lang="zh-CN" altLang="en-US" sz="1400" dirty="0">
                <a:solidFill>
                  <a:srgbClr val="2E3033"/>
                </a:solidFill>
                <a:latin typeface="Arial" panose="020B0604020202020204" pitchFamily="34" charset="0"/>
              </a:rPr>
              <a:t>这篇综述</a:t>
            </a:r>
            <a:r>
              <a:rPr lang="zh-CN" altLang="en-US" sz="1400" b="0" i="0" dirty="0">
                <a:solidFill>
                  <a:srgbClr val="2E3033"/>
                </a:solidFill>
                <a:effectLst/>
                <a:latin typeface="Arial" panose="020B0604020202020204" pitchFamily="34" charset="0"/>
              </a:rPr>
              <a:t>讨论了</a:t>
            </a:r>
            <a:r>
              <a:rPr lang="zh-CN" altLang="en-US" sz="1400" dirty="0">
                <a:solidFill>
                  <a:srgbClr val="2E3033"/>
                </a:solidFill>
                <a:latin typeface="Arial" panose="020B0604020202020204" pitchFamily="34" charset="0"/>
              </a:rPr>
              <a:t>微生物</a:t>
            </a:r>
            <a:r>
              <a:rPr lang="zh-CN" altLang="en-US" sz="1400" b="0" i="0" dirty="0">
                <a:solidFill>
                  <a:srgbClr val="2E3033"/>
                </a:solidFill>
                <a:effectLst/>
                <a:latin typeface="Arial" panose="020B0604020202020204" pitchFamily="34" charset="0"/>
              </a:rPr>
              <a:t>分离和培养的常见</a:t>
            </a:r>
            <a:r>
              <a:rPr lang="zh-CN" altLang="en-US" sz="1400" dirty="0">
                <a:solidFill>
                  <a:srgbClr val="2E3033"/>
                </a:solidFill>
                <a:latin typeface="Arial" panose="020B0604020202020204" pitchFamily="34" charset="0"/>
              </a:rPr>
              <a:t>困难</a:t>
            </a:r>
            <a:r>
              <a:rPr lang="zh-CN" altLang="en-US" sz="1400" b="0" i="0" dirty="0">
                <a:solidFill>
                  <a:srgbClr val="2E3033"/>
                </a:solidFill>
                <a:effectLst/>
                <a:latin typeface="Arial" panose="020B0604020202020204" pitchFamily="34" charset="0"/>
              </a:rPr>
              <a:t>，并</a:t>
            </a:r>
            <a:r>
              <a:rPr lang="zh-CN" altLang="en-US" sz="1400" dirty="0">
                <a:solidFill>
                  <a:srgbClr val="2E3033"/>
                </a:solidFill>
                <a:latin typeface="Arial" panose="020B0604020202020204" pitchFamily="34" charset="0"/>
              </a:rPr>
              <a:t>介绍</a:t>
            </a:r>
            <a:r>
              <a:rPr lang="zh-CN" altLang="en-US" sz="1400" b="0" i="0" dirty="0">
                <a:solidFill>
                  <a:srgbClr val="2E3033"/>
                </a:solidFill>
                <a:effectLst/>
                <a:latin typeface="Arial" panose="020B0604020202020204" pitchFamily="34" charset="0"/>
              </a:rPr>
              <a:t>了新兴的、创新的靶向或高通量培养方法。</a:t>
            </a:r>
            <a:r>
              <a:rPr lang="zh-CN" altLang="en-US" sz="1400" dirty="0">
                <a:solidFill>
                  <a:srgbClr val="2E3033"/>
                </a:solidFill>
                <a:latin typeface="Arial" panose="020B0604020202020204" pitchFamily="34" charset="0"/>
              </a:rPr>
              <a:t>列举</a:t>
            </a:r>
            <a:r>
              <a:rPr lang="zh-CN" altLang="en-US" sz="1400" b="0" i="0" dirty="0">
                <a:solidFill>
                  <a:srgbClr val="2E3033"/>
                </a:solidFill>
                <a:effectLst/>
                <a:latin typeface="Arial" panose="020B0604020202020204" pitchFamily="34" charset="0"/>
              </a:rPr>
              <a:t>了最近成功培养新古菌和细菌的例子，并提出了未来培养尝试的关键微生物的技术方法。</a:t>
            </a:r>
            <a:endParaRPr lang="zh-CN" altLang="en-US" sz="1400" dirty="0"/>
          </a:p>
        </p:txBody>
      </p:sp>
    </p:spTree>
    <p:extLst>
      <p:ext uri="{BB962C8B-B14F-4D97-AF65-F5344CB8AC3E}">
        <p14:creationId xmlns:p14="http://schemas.microsoft.com/office/powerpoint/2010/main" val="616183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8DC9AC-28F2-44A0-A657-E185A8739686}"/>
              </a:ext>
            </a:extLst>
          </p:cNvPr>
          <p:cNvSpPr>
            <a:spLocks noGrp="1"/>
          </p:cNvSpPr>
          <p:nvPr>
            <p:ph type="ctrTitle"/>
          </p:nvPr>
        </p:nvSpPr>
        <p:spPr>
          <a:xfrm>
            <a:off x="857250" y="2044938"/>
            <a:ext cx="5143500" cy="3448756"/>
          </a:xfrm>
        </p:spPr>
        <p:txBody>
          <a:bodyPr>
            <a:normAutofit/>
          </a:bodyPr>
          <a:lstStyle/>
          <a:p>
            <a:r>
              <a:rPr lang="zh-CN" altLang="en-US" sz="4000" dirty="0">
                <a:latin typeface="华文仿宋" panose="02010600040101010101" pitchFamily="2" charset="-122"/>
                <a:ea typeface="华文仿宋" panose="02010600040101010101" pitchFamily="2" charset="-122"/>
              </a:rPr>
              <a:t>中药与菌群</a:t>
            </a:r>
            <a:br>
              <a:rPr lang="en-US" altLang="zh-CN" sz="4000" dirty="0">
                <a:latin typeface="华文仿宋" panose="02010600040101010101" pitchFamily="2" charset="-122"/>
                <a:ea typeface="华文仿宋" panose="02010600040101010101" pitchFamily="2" charset="-122"/>
              </a:rPr>
            </a:br>
            <a:endParaRPr lang="zh-CN" altLang="en-US" sz="4000"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1100762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7EA513C9-00E4-4A40-BED5-5A447529C444}"/>
              </a:ext>
            </a:extLst>
          </p:cNvPr>
          <p:cNvSpPr>
            <a:spLocks noGrp="1"/>
          </p:cNvSpPr>
          <p:nvPr>
            <p:ph type="subTitle" idx="1"/>
          </p:nvPr>
        </p:nvSpPr>
        <p:spPr>
          <a:xfrm>
            <a:off x="1124" y="6302022"/>
            <a:ext cx="6670432" cy="2729089"/>
          </a:xfrm>
        </p:spPr>
        <p:txBody>
          <a:bodyPr>
            <a:noAutofit/>
          </a:bodyPr>
          <a:lstStyle/>
          <a:p>
            <a:pPr algn="just">
              <a:lnSpc>
                <a:spcPct val="100000"/>
              </a:lnSpc>
            </a:pPr>
            <a:r>
              <a:rPr lang="zh-CN" altLang="en-US" sz="1400" b="0" i="0" dirty="0">
                <a:solidFill>
                  <a:srgbClr val="2E3033"/>
                </a:solidFill>
                <a:effectLst/>
                <a:latin typeface="Arial" panose="020B0604020202020204" pitchFamily="34" charset="0"/>
              </a:rPr>
              <a:t>研究背景：</a:t>
            </a:r>
            <a:endParaRPr lang="en-US" altLang="zh-CN" sz="1400" b="0" i="0" dirty="0">
              <a:solidFill>
                <a:srgbClr val="2E3033"/>
              </a:solidFill>
              <a:effectLst/>
              <a:latin typeface="Arial" panose="020B0604020202020204" pitchFamily="34" charset="0"/>
            </a:endParaRPr>
          </a:p>
          <a:p>
            <a:pPr algn="just">
              <a:lnSpc>
                <a:spcPct val="100000"/>
              </a:lnSpc>
            </a:pPr>
            <a:r>
              <a:rPr lang="zh-CN" altLang="en-US" sz="1200" b="0" i="0" dirty="0">
                <a:solidFill>
                  <a:srgbClr val="2E3033"/>
                </a:solidFill>
                <a:effectLst/>
                <a:latin typeface="Arial" panose="020B0604020202020204" pitchFamily="34" charset="0"/>
              </a:rPr>
              <a:t>口服丁二醇</a:t>
            </a:r>
            <a:r>
              <a:rPr lang="en-US" altLang="zh-CN" sz="1200" b="0" i="0" dirty="0">
                <a:solidFill>
                  <a:srgbClr val="2E3033"/>
                </a:solidFill>
                <a:effectLst/>
                <a:latin typeface="Arial" panose="020B0604020202020204" pitchFamily="34" charset="0"/>
              </a:rPr>
              <a:t>-</a:t>
            </a:r>
            <a:r>
              <a:rPr lang="zh-CN" altLang="en-US" sz="1200" dirty="0">
                <a:solidFill>
                  <a:srgbClr val="2E3033"/>
                </a:solidFill>
                <a:latin typeface="Arial" panose="020B0604020202020204" pitchFamily="34" charset="0"/>
              </a:rPr>
              <a:t>氨基丁酸</a:t>
            </a:r>
            <a:r>
              <a:rPr lang="en-US" altLang="zh-CN" sz="1200" dirty="0">
                <a:solidFill>
                  <a:srgbClr val="2E3033"/>
                </a:solidFill>
                <a:latin typeface="Arial" panose="020B0604020202020204" pitchFamily="34" charset="0"/>
              </a:rPr>
              <a:t>(GABA)</a:t>
            </a:r>
            <a:r>
              <a:rPr lang="zh-CN" altLang="en-US" sz="1200" dirty="0">
                <a:solidFill>
                  <a:srgbClr val="2E3033"/>
                </a:solidFill>
                <a:latin typeface="Arial" panose="020B0604020202020204" pitchFamily="34" charset="0"/>
              </a:rPr>
              <a:t>已被证明会影响大脑功能。然而，</a:t>
            </a:r>
            <a:r>
              <a:rPr lang="en-US" altLang="zh-CN" sz="1200" dirty="0">
                <a:solidFill>
                  <a:srgbClr val="2E3033"/>
                </a:solidFill>
                <a:latin typeface="Arial" panose="020B0604020202020204" pitchFamily="34" charset="0"/>
              </a:rPr>
              <a:t>GABA</a:t>
            </a:r>
            <a:r>
              <a:rPr lang="zh-CN" altLang="en-US" sz="1200" dirty="0">
                <a:solidFill>
                  <a:srgbClr val="2E3033"/>
                </a:solidFill>
                <a:latin typeface="Arial" panose="020B0604020202020204" pitchFamily="34" charset="0"/>
              </a:rPr>
              <a:t>诱导的肠</a:t>
            </a:r>
            <a:r>
              <a:rPr lang="en-US" altLang="zh-CN" sz="1200" dirty="0">
                <a:solidFill>
                  <a:srgbClr val="2E3033"/>
                </a:solidFill>
                <a:latin typeface="Arial" panose="020B0604020202020204" pitchFamily="34" charset="0"/>
              </a:rPr>
              <a:t>-</a:t>
            </a:r>
            <a:r>
              <a:rPr lang="zh-CN" altLang="en-US" sz="1200" dirty="0">
                <a:solidFill>
                  <a:srgbClr val="2E3033"/>
                </a:solidFill>
                <a:latin typeface="Arial" panose="020B0604020202020204" pitchFamily="34" charset="0"/>
              </a:rPr>
              <a:t>脑相互作用的分子机制尚未完全阐明。由于</a:t>
            </a:r>
            <a:r>
              <a:rPr lang="en-US" altLang="zh-CN" sz="1200" dirty="0">
                <a:solidFill>
                  <a:srgbClr val="2E3033"/>
                </a:solidFill>
                <a:latin typeface="Arial" panose="020B0604020202020204" pitchFamily="34" charset="0"/>
              </a:rPr>
              <a:t>GABA</a:t>
            </a:r>
            <a:r>
              <a:rPr lang="zh-CN" altLang="en-US" sz="1200" dirty="0">
                <a:solidFill>
                  <a:srgbClr val="2E3033"/>
                </a:solidFill>
                <a:latin typeface="Arial" panose="020B0604020202020204" pitchFamily="34" charset="0"/>
              </a:rPr>
              <a:t>无法渗透血脑屏障，推测内脏</a:t>
            </a:r>
            <a:r>
              <a:rPr lang="en-US" altLang="zh-CN" sz="1200" dirty="0">
                <a:solidFill>
                  <a:srgbClr val="2E3033"/>
                </a:solidFill>
                <a:latin typeface="Arial" panose="020B0604020202020204" pitchFamily="34" charset="0"/>
              </a:rPr>
              <a:t>-</a:t>
            </a:r>
            <a:r>
              <a:rPr lang="zh-CN" altLang="en-US" sz="1200" dirty="0">
                <a:solidFill>
                  <a:srgbClr val="2E3033"/>
                </a:solidFill>
                <a:latin typeface="Arial" panose="020B0604020202020204" pitchFamily="34" charset="0"/>
              </a:rPr>
              <a:t>脑的相互作用可能受到来自肠道的某些分泌因子的刺激</a:t>
            </a:r>
            <a:r>
              <a:rPr lang="en-US" altLang="zh-CN" sz="1200" dirty="0">
                <a:solidFill>
                  <a:srgbClr val="2E3033"/>
                </a:solidFill>
                <a:latin typeface="Arial" panose="020B0604020202020204" pitchFamily="34" charset="0"/>
              </a:rPr>
              <a:t>,</a:t>
            </a:r>
            <a:r>
              <a:rPr lang="zh-CN" altLang="en-US" sz="1200" dirty="0">
                <a:solidFill>
                  <a:srgbClr val="2E3033"/>
                </a:solidFill>
                <a:latin typeface="Arial" panose="020B0604020202020204" pitchFamily="34" charset="0"/>
              </a:rPr>
              <a:t>以此为基础着重研究外泌体作为分泌介质的作用。</a:t>
            </a:r>
            <a:endParaRPr lang="en-US" altLang="zh-CN" sz="1800" dirty="0">
              <a:latin typeface="幼圆" panose="02010509060101010101" pitchFamily="49" charset="-122"/>
              <a:ea typeface="幼圆" panose="02010509060101010101" pitchFamily="49" charset="-122"/>
            </a:endParaRPr>
          </a:p>
          <a:p>
            <a:pPr marL="342900" indent="-342900" algn="just">
              <a:buFont typeface="+mj-ea"/>
              <a:buAutoNum type="circleNumDbPlain"/>
            </a:pPr>
            <a:r>
              <a:rPr lang="zh-CN" altLang="en-US" sz="1400" b="0" i="0" dirty="0">
                <a:solidFill>
                  <a:srgbClr val="2E3033"/>
                </a:solidFill>
                <a:effectLst/>
                <a:latin typeface="Arial" panose="020B0604020202020204" pitchFamily="34" charset="0"/>
              </a:rPr>
              <a:t>研究了来自</a:t>
            </a:r>
            <a:r>
              <a:rPr lang="en-US" altLang="zh-CN" sz="1400" b="0" i="0" dirty="0" err="1">
                <a:solidFill>
                  <a:srgbClr val="2E3033"/>
                </a:solidFill>
                <a:effectLst/>
                <a:latin typeface="Arial" panose="020B0604020202020204" pitchFamily="34" charset="0"/>
              </a:rPr>
              <a:t>gaba</a:t>
            </a:r>
            <a:r>
              <a:rPr lang="zh-CN" altLang="en-US" sz="1400" b="0" i="0" dirty="0">
                <a:solidFill>
                  <a:srgbClr val="2E3033"/>
                </a:solidFill>
                <a:effectLst/>
                <a:latin typeface="Arial" panose="020B0604020202020204" pitchFamily="34" charset="0"/>
              </a:rPr>
              <a:t>处理的肠细胞的外泌体是否能激活神经元细胞。我们的结果显示来自</a:t>
            </a:r>
            <a:r>
              <a:rPr lang="en-US" altLang="zh-CN" sz="1400" b="0" i="0" dirty="0" err="1">
                <a:solidFill>
                  <a:srgbClr val="2E3033"/>
                </a:solidFill>
                <a:effectLst/>
                <a:latin typeface="Arial" panose="020B0604020202020204" pitchFamily="34" charset="0"/>
              </a:rPr>
              <a:t>gaba</a:t>
            </a:r>
            <a:r>
              <a:rPr lang="zh-CN" altLang="en-US" sz="1400" b="0" i="0" dirty="0">
                <a:solidFill>
                  <a:srgbClr val="2E3033"/>
                </a:solidFill>
                <a:effectLst/>
                <a:latin typeface="Arial" panose="020B0604020202020204" pitchFamily="34" charset="0"/>
              </a:rPr>
              <a:t>处理的肠细胞</a:t>
            </a:r>
            <a:r>
              <a:rPr lang="en-US" altLang="zh-CN" sz="1400" b="0" i="0" dirty="0">
                <a:solidFill>
                  <a:srgbClr val="2E3033"/>
                </a:solidFill>
                <a:effectLst/>
                <a:latin typeface="Arial" panose="020B0604020202020204" pitchFamily="34" charset="0"/>
              </a:rPr>
              <a:t>(Caco-2)</a:t>
            </a:r>
            <a:r>
              <a:rPr lang="zh-CN" altLang="en-US" sz="1400" b="0" i="0" dirty="0">
                <a:solidFill>
                  <a:srgbClr val="2E3033"/>
                </a:solidFill>
                <a:effectLst/>
                <a:latin typeface="Arial" panose="020B0604020202020204" pitchFamily="34" charset="0"/>
              </a:rPr>
              <a:t>的分泌因子激活了神经元细胞</a:t>
            </a:r>
            <a:r>
              <a:rPr lang="en-US" altLang="zh-CN" sz="1400" b="0" i="0" dirty="0">
                <a:solidFill>
                  <a:srgbClr val="2E3033"/>
                </a:solidFill>
                <a:effectLst/>
                <a:latin typeface="Arial" panose="020B0604020202020204" pitchFamily="34" charset="0"/>
              </a:rPr>
              <a:t>(SH-SY5Y)</a:t>
            </a:r>
            <a:endParaRPr lang="en-US" altLang="zh-CN" sz="1400" dirty="0">
              <a:latin typeface="仿宋" panose="02010609060101010101" pitchFamily="49" charset="-122"/>
              <a:ea typeface="仿宋" panose="02010609060101010101" pitchFamily="49" charset="-122"/>
            </a:endParaRPr>
          </a:p>
          <a:p>
            <a:pPr marL="342900" indent="-342900" algn="just">
              <a:buFont typeface="+mj-ea"/>
              <a:buAutoNum type="circleNumDbPlain"/>
            </a:pPr>
            <a:r>
              <a:rPr lang="zh-CN" altLang="en-US" sz="1400" dirty="0">
                <a:solidFill>
                  <a:srgbClr val="2E3033"/>
                </a:solidFill>
                <a:latin typeface="Arial" panose="020B0604020202020204" pitchFamily="34" charset="0"/>
              </a:rPr>
              <a:t>来自</a:t>
            </a:r>
            <a:r>
              <a:rPr lang="en-US" altLang="zh-CN" sz="1400" dirty="0" err="1">
                <a:solidFill>
                  <a:srgbClr val="2E3033"/>
                </a:solidFill>
                <a:latin typeface="Arial" panose="020B0604020202020204" pitchFamily="34" charset="0"/>
              </a:rPr>
              <a:t>gaba</a:t>
            </a:r>
            <a:r>
              <a:rPr lang="zh-CN" altLang="en-US" sz="1400" dirty="0">
                <a:solidFill>
                  <a:srgbClr val="2E3033"/>
                </a:solidFill>
                <a:latin typeface="Arial" panose="020B0604020202020204" pitchFamily="34" charset="0"/>
              </a:rPr>
              <a:t>处理</a:t>
            </a:r>
            <a:r>
              <a:rPr lang="en-US" altLang="zh-CN" sz="1400" dirty="0">
                <a:solidFill>
                  <a:srgbClr val="2E3033"/>
                </a:solidFill>
                <a:latin typeface="Arial" panose="020B0604020202020204" pitchFamily="34" charset="0"/>
              </a:rPr>
              <a:t>Caco-2</a:t>
            </a:r>
            <a:r>
              <a:rPr lang="zh-CN" altLang="en-US" sz="1400" dirty="0">
                <a:solidFill>
                  <a:srgbClr val="2E3033"/>
                </a:solidFill>
                <a:latin typeface="Arial" panose="020B0604020202020204" pitchFamily="34" charset="0"/>
              </a:rPr>
              <a:t>细胞的外泌体可激活</a:t>
            </a:r>
            <a:r>
              <a:rPr lang="en-US" altLang="zh-CN" sz="1400" dirty="0">
                <a:solidFill>
                  <a:srgbClr val="2E3033"/>
                </a:solidFill>
                <a:latin typeface="Arial" panose="020B0604020202020204" pitchFamily="34" charset="0"/>
              </a:rPr>
              <a:t>SH-SY5Y</a:t>
            </a:r>
            <a:r>
              <a:rPr lang="zh-CN" altLang="en-US" sz="1400" dirty="0">
                <a:solidFill>
                  <a:srgbClr val="2E3033"/>
                </a:solidFill>
                <a:latin typeface="Arial" panose="020B0604020202020204" pitchFamily="34" charset="0"/>
              </a:rPr>
              <a:t>细胞； </a:t>
            </a:r>
            <a:endParaRPr lang="en-US" altLang="zh-CN" sz="1400" dirty="0">
              <a:solidFill>
                <a:srgbClr val="2E3033"/>
              </a:solidFill>
              <a:latin typeface="Arial" panose="020B0604020202020204" pitchFamily="34" charset="0"/>
            </a:endParaRPr>
          </a:p>
          <a:p>
            <a:pPr marL="342900" indent="-342900" algn="just">
              <a:buFont typeface="+mj-ea"/>
              <a:buAutoNum type="circleNumDbPlain"/>
            </a:pPr>
            <a:r>
              <a:rPr lang="en-US" altLang="zh-CN" sz="1400" dirty="0" err="1">
                <a:solidFill>
                  <a:srgbClr val="2E3033"/>
                </a:solidFill>
                <a:latin typeface="Arial" panose="020B0604020202020204" pitchFamily="34" charset="0"/>
              </a:rPr>
              <a:t>gaba</a:t>
            </a:r>
            <a:r>
              <a:rPr lang="zh-CN" altLang="en-US" sz="1400" dirty="0">
                <a:solidFill>
                  <a:srgbClr val="2E3033"/>
                </a:solidFill>
                <a:latin typeface="Arial" panose="020B0604020202020204" pitchFamily="34" charset="0"/>
              </a:rPr>
              <a:t>激活的肠道细胞可以诱导外泌体的分泌，从而激活神经元细胞。来自</a:t>
            </a:r>
            <a:r>
              <a:rPr lang="en-US" altLang="zh-CN" sz="1400" dirty="0" err="1">
                <a:solidFill>
                  <a:srgbClr val="2E3033"/>
                </a:solidFill>
                <a:latin typeface="Arial" panose="020B0604020202020204" pitchFamily="34" charset="0"/>
              </a:rPr>
              <a:t>gaba</a:t>
            </a:r>
            <a:r>
              <a:rPr lang="zh-CN" altLang="en-US" sz="1400" dirty="0">
                <a:solidFill>
                  <a:srgbClr val="2E3033"/>
                </a:solidFill>
                <a:latin typeface="Arial" panose="020B0604020202020204" pitchFamily="34" charset="0"/>
              </a:rPr>
              <a:t>处理的肠细胞的外泌体中的</a:t>
            </a:r>
            <a:r>
              <a:rPr lang="en-US" altLang="zh-CN" sz="1400" dirty="0">
                <a:solidFill>
                  <a:srgbClr val="2E3033"/>
                </a:solidFill>
                <a:latin typeface="Arial" panose="020B0604020202020204" pitchFamily="34" charset="0"/>
              </a:rPr>
              <a:t>MicroRNAs</a:t>
            </a:r>
            <a:r>
              <a:rPr lang="zh-CN" altLang="en-US" sz="1400" dirty="0">
                <a:solidFill>
                  <a:srgbClr val="2E3033"/>
                </a:solidFill>
                <a:latin typeface="Arial" panose="020B0604020202020204" pitchFamily="34" charset="0"/>
              </a:rPr>
              <a:t>可能在神经元细胞的激活中发挥关键作用 ；</a:t>
            </a:r>
            <a:endParaRPr lang="en-US" altLang="zh-CN" sz="1400" dirty="0">
              <a:solidFill>
                <a:srgbClr val="2E3033"/>
              </a:solidFill>
              <a:latin typeface="Arial" panose="020B0604020202020204" pitchFamily="34" charset="0"/>
            </a:endParaRPr>
          </a:p>
        </p:txBody>
      </p:sp>
      <p:sp>
        <p:nvSpPr>
          <p:cNvPr id="7" name="标题 1">
            <a:extLst>
              <a:ext uri="{FF2B5EF4-FFF2-40B4-BE49-F238E27FC236}">
                <a16:creationId xmlns:a16="http://schemas.microsoft.com/office/drawing/2014/main" id="{3C0926E9-D368-40FA-91FB-770AE74B584A}"/>
              </a:ext>
            </a:extLst>
          </p:cNvPr>
          <p:cNvSpPr txBox="1">
            <a:spLocks/>
          </p:cNvSpPr>
          <p:nvPr/>
        </p:nvSpPr>
        <p:spPr>
          <a:xfrm>
            <a:off x="0" y="17078"/>
            <a:ext cx="6858000" cy="731281"/>
          </a:xfrm>
          <a:prstGeom prst="rect">
            <a:avLst/>
          </a:prstGeom>
        </p:spPr>
        <p:txBody>
          <a:bodyPr vert="horz" lIns="91440" tIns="45720" rIns="91440" bIns="45720" rtlCol="0" anchor="b">
            <a:noAutofit/>
          </a:bodyPr>
          <a:lstStyle>
            <a:lvl1pPr algn="ctr" defTabSz="1320793" rtl="0" eaLnBrk="1" latinLnBrk="0" hangingPunct="1">
              <a:lnSpc>
                <a:spcPct val="90000"/>
              </a:lnSpc>
              <a:spcBef>
                <a:spcPct val="0"/>
              </a:spcBef>
              <a:buNone/>
              <a:defRPr sz="8666" kern="1200">
                <a:solidFill>
                  <a:schemeClr val="tx1"/>
                </a:solidFill>
                <a:latin typeface="+mj-lt"/>
                <a:ea typeface="+mj-ea"/>
                <a:cs typeface="+mj-cs"/>
              </a:defRPr>
            </a:lvl1pPr>
          </a:lstStyle>
          <a:p>
            <a:pPr lvl="0"/>
            <a:r>
              <a:rPr lang="zh-CN" altLang="en-US" sz="2000" b="0" i="0" dirty="0">
                <a:solidFill>
                  <a:srgbClr val="2E3033"/>
                </a:solidFill>
                <a:effectLst/>
                <a:latin typeface="杨任东竹石体-Medium" panose="02000000000000000000" pitchFamily="2" charset="-122"/>
                <a:ea typeface="杨任东竹石体-Medium" panose="02000000000000000000" pitchFamily="2" charset="-122"/>
              </a:rPr>
              <a:t>宿主遗传和肠道菌群之间的相互作用揭示复杂疾病的共同和独特菌群特征</a:t>
            </a:r>
            <a:endParaRPr kumimoji="0" lang="zh-CN" altLang="en-US" sz="2000" b="1" i="0" u="none" strike="noStrike" kern="1200" cap="none" spc="0" normalizeH="0" baseline="0" noProof="0" dirty="0">
              <a:ln>
                <a:noFill/>
              </a:ln>
              <a:solidFill>
                <a:srgbClr val="000000"/>
              </a:solidFill>
              <a:effectLst/>
              <a:uLnTx/>
              <a:uFillTx/>
              <a:latin typeface="杨任东竹石体-Medium" panose="02000000000000000000" pitchFamily="2" charset="-122"/>
              <a:ea typeface="杨任东竹石体-Medium" panose="02000000000000000000" pitchFamily="2" charset="-122"/>
            </a:endParaRPr>
          </a:p>
        </p:txBody>
      </p:sp>
      <p:sp>
        <p:nvSpPr>
          <p:cNvPr id="6" name="AutoShape 2">
            <a:extLst>
              <a:ext uri="{FF2B5EF4-FFF2-40B4-BE49-F238E27FC236}">
                <a16:creationId xmlns:a16="http://schemas.microsoft.com/office/drawing/2014/main" id="{5435F1DD-DF29-4B14-AA62-9CDAC00E819A}"/>
              </a:ext>
            </a:extLst>
          </p:cNvPr>
          <p:cNvSpPr>
            <a:spLocks noChangeAspect="1" noChangeArrowheads="1"/>
          </p:cNvSpPr>
          <p:nvPr/>
        </p:nvSpPr>
        <p:spPr bwMode="auto">
          <a:xfrm>
            <a:off x="3276600" y="4800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33F304BD-2B77-4BE7-AB04-CCCA85E1FF22}"/>
              </a:ext>
            </a:extLst>
          </p:cNvPr>
          <p:cNvPicPr>
            <a:picLocks noChangeAspect="1"/>
          </p:cNvPicPr>
          <p:nvPr/>
        </p:nvPicPr>
        <p:blipFill>
          <a:blip r:embed="rId3"/>
          <a:stretch>
            <a:fillRect/>
          </a:stretch>
        </p:blipFill>
        <p:spPr>
          <a:xfrm>
            <a:off x="1294544" y="1302317"/>
            <a:ext cx="4268911" cy="3935727"/>
          </a:xfrm>
          <a:prstGeom prst="rect">
            <a:avLst/>
          </a:prstGeom>
        </p:spPr>
      </p:pic>
      <p:sp>
        <p:nvSpPr>
          <p:cNvPr id="15" name="文本框 14">
            <a:extLst>
              <a:ext uri="{FF2B5EF4-FFF2-40B4-BE49-F238E27FC236}">
                <a16:creationId xmlns:a16="http://schemas.microsoft.com/office/drawing/2014/main" id="{A612213C-342C-4201-A64A-436E84CA23D6}"/>
              </a:ext>
            </a:extLst>
          </p:cNvPr>
          <p:cNvSpPr txBox="1"/>
          <p:nvPr/>
        </p:nvSpPr>
        <p:spPr>
          <a:xfrm>
            <a:off x="0" y="9177866"/>
            <a:ext cx="6788294" cy="646331"/>
          </a:xfrm>
          <a:prstGeom prst="rect">
            <a:avLst/>
          </a:prstGeom>
          <a:noFill/>
        </p:spPr>
        <p:txBody>
          <a:bodyPr wrap="square">
            <a:spAutoFit/>
          </a:bodyPr>
          <a:lstStyle/>
          <a:p>
            <a:pPr algn="ctr"/>
            <a:r>
              <a:rPr lang="en-US" altLang="zh-CN" sz="1200" dirty="0"/>
              <a:t>γ-Aminobutyric acid (GABA) activates neuronal cells by inducing the secretion of exosomes from intestinal cells</a:t>
            </a:r>
          </a:p>
          <a:p>
            <a:pPr algn="ctr"/>
            <a:r>
              <a:rPr lang="en-US" altLang="zh-CN" sz="1200" dirty="0"/>
              <a:t>Food &amp; Function ( IF 4.171 ) Pub Date : 2020-09-17 , DOI: 10.1039/d0fo01184c</a:t>
            </a:r>
            <a:endParaRPr lang="zh-CN" altLang="en-US" sz="1200" dirty="0"/>
          </a:p>
        </p:txBody>
      </p:sp>
    </p:spTree>
    <p:extLst>
      <p:ext uri="{BB962C8B-B14F-4D97-AF65-F5344CB8AC3E}">
        <p14:creationId xmlns:p14="http://schemas.microsoft.com/office/powerpoint/2010/main" val="325962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7EA513C9-00E4-4A40-BED5-5A447529C444}"/>
              </a:ext>
            </a:extLst>
          </p:cNvPr>
          <p:cNvSpPr>
            <a:spLocks noGrp="1"/>
          </p:cNvSpPr>
          <p:nvPr>
            <p:ph type="subTitle" idx="1"/>
          </p:nvPr>
        </p:nvSpPr>
        <p:spPr>
          <a:xfrm>
            <a:off x="0" y="4797388"/>
            <a:ext cx="6670432" cy="4508448"/>
          </a:xfrm>
        </p:spPr>
        <p:txBody>
          <a:bodyPr>
            <a:noAutofit/>
          </a:bodyPr>
          <a:lstStyle/>
          <a:p>
            <a:pPr algn="just">
              <a:lnSpc>
                <a:spcPct val="100000"/>
              </a:lnSpc>
            </a:pPr>
            <a:r>
              <a:rPr lang="zh-CN" altLang="en-US" sz="1400" b="0" i="0" dirty="0">
                <a:solidFill>
                  <a:srgbClr val="2E3033"/>
                </a:solidFill>
                <a:effectLst/>
                <a:latin typeface="Arial" panose="020B0604020202020204" pitchFamily="34" charset="0"/>
              </a:rPr>
              <a:t>研究背景：</a:t>
            </a:r>
            <a:endParaRPr lang="en-US" altLang="zh-CN" sz="1400" b="0" i="0" dirty="0">
              <a:solidFill>
                <a:srgbClr val="2E3033"/>
              </a:solidFill>
              <a:effectLst/>
              <a:latin typeface="Arial" panose="020B0604020202020204" pitchFamily="34" charset="0"/>
            </a:endParaRPr>
          </a:p>
          <a:p>
            <a:pPr algn="just">
              <a:lnSpc>
                <a:spcPct val="100000"/>
              </a:lnSpc>
            </a:pPr>
            <a:r>
              <a:rPr lang="zh-CN" altLang="en-US" sz="1200" b="0" i="0" dirty="0">
                <a:solidFill>
                  <a:srgbClr val="2E3033"/>
                </a:solidFill>
                <a:effectLst/>
                <a:latin typeface="Arial" panose="020B0604020202020204" pitchFamily="34" charset="0"/>
              </a:rPr>
              <a:t>肠道菌群参与了许多生理过程，如能量代谢、免疫反应和神经功能，但能否靶向干预负责疾病目前尚不清楚。因此，明确肠道菌群与复杂疾病或性状之间的双向因果关系很重要。</a:t>
            </a:r>
            <a:endParaRPr lang="en-US" altLang="zh-CN" sz="1800" dirty="0">
              <a:latin typeface="幼圆" panose="02010509060101010101" pitchFamily="49" charset="-122"/>
              <a:ea typeface="幼圆" panose="02010509060101010101" pitchFamily="49" charset="-122"/>
            </a:endParaRPr>
          </a:p>
          <a:p>
            <a:pPr marL="342900" indent="-342900" algn="just">
              <a:buFont typeface="+mj-ea"/>
              <a:buAutoNum type="circleNumDbPlain"/>
            </a:pPr>
            <a:r>
              <a:rPr lang="zh-CN" altLang="en-US" sz="1400" b="0" i="0" dirty="0">
                <a:solidFill>
                  <a:srgbClr val="2E3033"/>
                </a:solidFill>
                <a:effectLst/>
                <a:latin typeface="Arial" panose="020B0604020202020204" pitchFamily="34" charset="0"/>
              </a:rPr>
              <a:t>分析基于</a:t>
            </a:r>
            <a:r>
              <a:rPr lang="en-US" altLang="zh-CN" sz="1400" b="0" i="0" dirty="0">
                <a:solidFill>
                  <a:srgbClr val="2E3033"/>
                </a:solidFill>
                <a:effectLst/>
                <a:latin typeface="Arial" panose="020B0604020202020204" pitchFamily="34" charset="0"/>
              </a:rPr>
              <a:t>1475</a:t>
            </a:r>
            <a:r>
              <a:rPr lang="zh-CN" altLang="en-US" sz="1400" b="0" i="0" dirty="0">
                <a:solidFill>
                  <a:srgbClr val="2E3033"/>
                </a:solidFill>
                <a:effectLst/>
                <a:latin typeface="Arial" panose="020B0604020202020204" pitchFamily="34" charset="0"/>
              </a:rPr>
              <a:t>名中国参与者。我们估计了基于</a:t>
            </a:r>
            <a:r>
              <a:rPr lang="en-US" altLang="zh-CN" sz="1400" b="0" i="0" dirty="0" err="1">
                <a:solidFill>
                  <a:srgbClr val="2E3033"/>
                </a:solidFill>
                <a:effectLst/>
                <a:latin typeface="Arial" panose="020B0604020202020204" pitchFamily="34" charset="0"/>
              </a:rPr>
              <a:t>snp</a:t>
            </a:r>
            <a:r>
              <a:rPr lang="zh-CN" altLang="en-US" sz="1400" b="0" i="0" dirty="0">
                <a:solidFill>
                  <a:srgbClr val="2E3033"/>
                </a:solidFill>
                <a:effectLst/>
                <a:latin typeface="Arial" panose="020B0604020202020204" pitchFamily="34" charset="0"/>
              </a:rPr>
              <a:t>的遗传力，结果表明</a:t>
            </a:r>
            <a:r>
              <a:rPr lang="en-US" altLang="zh-CN" sz="1400" b="0" i="0" dirty="0" err="1">
                <a:solidFill>
                  <a:srgbClr val="2E3033"/>
                </a:solidFill>
                <a:effectLst/>
                <a:latin typeface="Arial" panose="020B0604020202020204" pitchFamily="34" charset="0"/>
              </a:rPr>
              <a:t>Desulfovibrionaceae</a:t>
            </a:r>
            <a:r>
              <a:rPr lang="zh-CN" altLang="en-US" sz="1400" b="0" i="0" dirty="0">
                <a:solidFill>
                  <a:srgbClr val="2E3033"/>
                </a:solidFill>
                <a:effectLst/>
                <a:latin typeface="Arial" panose="020B0604020202020204" pitchFamily="34" charset="0"/>
              </a:rPr>
              <a:t>和</a:t>
            </a:r>
            <a:r>
              <a:rPr lang="en-US" altLang="zh-CN" sz="1400" b="0" i="0" dirty="0" err="1">
                <a:solidFill>
                  <a:srgbClr val="2E3033"/>
                </a:solidFill>
                <a:effectLst/>
                <a:latin typeface="Arial" panose="020B0604020202020204" pitchFamily="34" charset="0"/>
              </a:rPr>
              <a:t>Odoribacter</a:t>
            </a:r>
            <a:r>
              <a:rPr lang="zh-CN" altLang="en-US" sz="1400" b="0" i="0" dirty="0">
                <a:solidFill>
                  <a:srgbClr val="2E3033"/>
                </a:solidFill>
                <a:effectLst/>
                <a:latin typeface="Arial" panose="020B0604020202020204" pitchFamily="34" charset="0"/>
              </a:rPr>
              <a:t>具有显著的遗传力估计</a:t>
            </a:r>
            <a:r>
              <a:rPr lang="en-US" altLang="zh-CN" sz="1400" b="0" i="0" dirty="0">
                <a:solidFill>
                  <a:srgbClr val="2E3033"/>
                </a:solidFill>
                <a:effectLst/>
                <a:latin typeface="Arial" panose="020B0604020202020204" pitchFamily="34" charset="0"/>
              </a:rPr>
              <a:t>(</a:t>
            </a:r>
            <a:r>
              <a:rPr lang="zh-CN" altLang="en-US" sz="1400" b="0" i="0" dirty="0">
                <a:solidFill>
                  <a:srgbClr val="2E3033"/>
                </a:solidFill>
                <a:effectLst/>
                <a:latin typeface="Arial" panose="020B0604020202020204" pitchFamily="34" charset="0"/>
              </a:rPr>
              <a:t>分别为</a:t>
            </a:r>
            <a:r>
              <a:rPr lang="en-US" altLang="zh-CN" sz="1400" b="0" i="0" dirty="0">
                <a:solidFill>
                  <a:srgbClr val="2E3033"/>
                </a:solidFill>
                <a:effectLst/>
                <a:latin typeface="Arial" panose="020B0604020202020204" pitchFamily="34" charset="0"/>
              </a:rPr>
              <a:t>0.456</a:t>
            </a:r>
            <a:r>
              <a:rPr lang="zh-CN" altLang="en-US" sz="1400" b="0" i="0" dirty="0">
                <a:solidFill>
                  <a:srgbClr val="2E3033"/>
                </a:solidFill>
                <a:effectLst/>
                <a:latin typeface="Arial" panose="020B0604020202020204" pitchFamily="34" charset="0"/>
              </a:rPr>
              <a:t>和</a:t>
            </a:r>
            <a:r>
              <a:rPr lang="en-US" altLang="zh-CN" sz="1400" b="0" i="0" dirty="0">
                <a:solidFill>
                  <a:srgbClr val="2E3033"/>
                </a:solidFill>
                <a:effectLst/>
                <a:latin typeface="Arial" panose="020B0604020202020204" pitchFamily="34" charset="0"/>
              </a:rPr>
              <a:t>0.476)</a:t>
            </a:r>
            <a:r>
              <a:rPr lang="zh-CN" altLang="en-US" sz="1400" dirty="0">
                <a:latin typeface="仿宋" panose="02010609060101010101" pitchFamily="49" charset="-122"/>
                <a:ea typeface="仿宋" panose="02010609060101010101" pitchFamily="49" charset="-122"/>
              </a:rPr>
              <a:t>；</a:t>
            </a:r>
            <a:endParaRPr lang="en-US" altLang="zh-CN" sz="1400" dirty="0">
              <a:latin typeface="仿宋" panose="02010609060101010101" pitchFamily="49" charset="-122"/>
              <a:ea typeface="仿宋" panose="02010609060101010101" pitchFamily="49" charset="-122"/>
            </a:endParaRPr>
          </a:p>
          <a:p>
            <a:pPr marL="342900" indent="-342900" algn="just">
              <a:buFont typeface="+mj-ea"/>
              <a:buAutoNum type="circleNumDbPlain"/>
            </a:pPr>
            <a:r>
              <a:rPr lang="zh-CN" altLang="en-US" sz="1400" b="0" i="0" dirty="0">
                <a:solidFill>
                  <a:srgbClr val="2E3033"/>
                </a:solidFill>
                <a:effectLst/>
                <a:latin typeface="Arial" panose="020B0604020202020204" pitchFamily="34" charset="0"/>
              </a:rPr>
              <a:t>微生物组全基因组关联研究（确定菌群与宿主遗传变异）及双向孟德尔随机分析（确定菌群与 疾病因果关系）发现糖化菌可能降低血清肌酐的浓度，增加肾小球滤过率。</a:t>
            </a:r>
            <a:r>
              <a:rPr lang="zh-CN" altLang="en-US" sz="1400" dirty="0">
                <a:latin typeface="仿宋" panose="02010609060101010101" pitchFamily="49" charset="-122"/>
                <a:ea typeface="仿宋" panose="02010609060101010101" pitchFamily="49" charset="-122"/>
              </a:rPr>
              <a:t>； </a:t>
            </a:r>
            <a:endParaRPr lang="en-US" altLang="zh-CN" sz="1400" dirty="0">
              <a:latin typeface="仿宋" panose="02010609060101010101" pitchFamily="49" charset="-122"/>
              <a:ea typeface="仿宋" panose="02010609060101010101" pitchFamily="49" charset="-122"/>
            </a:endParaRPr>
          </a:p>
          <a:p>
            <a:pPr marL="342900" indent="-342900" algn="just">
              <a:buFont typeface="+mj-ea"/>
              <a:buAutoNum type="circleNumDbPlain"/>
            </a:pPr>
            <a:r>
              <a:rPr lang="zh-CN" altLang="en-US" sz="1400" b="0" i="0" dirty="0">
                <a:solidFill>
                  <a:srgbClr val="2E3033"/>
                </a:solidFill>
                <a:effectLst/>
                <a:latin typeface="Arial" panose="020B0604020202020204" pitchFamily="34" charset="0"/>
              </a:rPr>
              <a:t>根据宿主遗传学的预测，房颤、慢性肾病和前列腺癌对某些特定肠道菌群的丰度有潜在的因果影响。</a:t>
            </a:r>
            <a:r>
              <a:rPr lang="zh-CN" altLang="en-US" sz="1400" dirty="0">
                <a:latin typeface="仿宋" panose="02010609060101010101" pitchFamily="49" charset="-122"/>
                <a:ea typeface="仿宋" panose="02010609060101010101" pitchFamily="49" charset="-122"/>
              </a:rPr>
              <a:t>；</a:t>
            </a:r>
            <a:endParaRPr lang="en-US" altLang="zh-CN" sz="1400" dirty="0">
              <a:latin typeface="仿宋" panose="02010609060101010101" pitchFamily="49" charset="-122"/>
              <a:ea typeface="仿宋" panose="02010609060101010101" pitchFamily="49" charset="-122"/>
            </a:endParaRPr>
          </a:p>
          <a:p>
            <a:pPr marL="342900" indent="-342900" algn="just">
              <a:buFont typeface="+mj-ea"/>
              <a:buAutoNum type="circleNumDbPlain"/>
            </a:pPr>
            <a:r>
              <a:rPr lang="zh-CN" altLang="en-US" sz="1400" b="0" i="0" dirty="0">
                <a:solidFill>
                  <a:srgbClr val="2E3033"/>
                </a:solidFill>
                <a:effectLst/>
                <a:latin typeface="Arial" panose="020B0604020202020204" pitchFamily="34" charset="0"/>
              </a:rPr>
              <a:t>疾病微生物组特征分析表明，系统性红斑狼疮和慢性髓系白血病具有共同的肠道微生物组特征。</a:t>
            </a:r>
            <a:endParaRPr lang="en-US" altLang="zh-CN" sz="1400" b="0" i="0" dirty="0">
              <a:solidFill>
                <a:srgbClr val="2E3033"/>
              </a:solidFill>
              <a:effectLst/>
              <a:latin typeface="仿宋" panose="02010609060101010101" pitchFamily="49" charset="-122"/>
              <a:ea typeface="仿宋" panose="02010609060101010101" pitchFamily="49" charset="-122"/>
            </a:endParaRPr>
          </a:p>
          <a:p>
            <a:pPr algn="just"/>
            <a:r>
              <a:rPr lang="zh-CN" altLang="en-US" sz="1400" dirty="0">
                <a:solidFill>
                  <a:srgbClr val="2E3033"/>
                </a:solidFill>
                <a:latin typeface="仿宋" panose="02010609060101010101" pitchFamily="49" charset="-122"/>
                <a:ea typeface="仿宋" panose="02010609060101010101" pitchFamily="49" charset="-122"/>
              </a:rPr>
              <a:t>研究结论：</a:t>
            </a:r>
            <a:endParaRPr lang="en-US" altLang="zh-CN" sz="1400" dirty="0">
              <a:solidFill>
                <a:srgbClr val="2E3033"/>
              </a:solidFill>
              <a:latin typeface="仿宋" panose="02010609060101010101" pitchFamily="49" charset="-122"/>
              <a:ea typeface="仿宋" panose="02010609060101010101" pitchFamily="49" charset="-122"/>
            </a:endParaRPr>
          </a:p>
          <a:p>
            <a:pPr algn="just"/>
            <a:r>
              <a:rPr lang="zh-CN" altLang="en-US" sz="1400" b="0" i="0" dirty="0">
                <a:solidFill>
                  <a:srgbClr val="2E3033"/>
                </a:solidFill>
                <a:effectLst/>
                <a:latin typeface="Arial" panose="020B0604020202020204" pitchFamily="34" charset="0"/>
              </a:rPr>
              <a:t>不同复杂的人类疾病具有共同和不同的肠道微生物群特征，这可能有助于重塑我们对人类疾病病因学的理解。</a:t>
            </a:r>
            <a:endParaRPr lang="en-US" altLang="zh-CN" sz="1400" dirty="0">
              <a:solidFill>
                <a:srgbClr val="B3B3B3"/>
              </a:solidFill>
              <a:latin typeface="Microsoft Yahei" panose="020B0503020204020204" pitchFamily="34" charset="-122"/>
              <a:ea typeface="Microsoft Yahei" panose="020B0503020204020204" pitchFamily="34" charset="-122"/>
            </a:endParaRPr>
          </a:p>
        </p:txBody>
      </p:sp>
      <p:sp>
        <p:nvSpPr>
          <p:cNvPr id="7" name="标题 1">
            <a:extLst>
              <a:ext uri="{FF2B5EF4-FFF2-40B4-BE49-F238E27FC236}">
                <a16:creationId xmlns:a16="http://schemas.microsoft.com/office/drawing/2014/main" id="{3C0926E9-D368-40FA-91FB-770AE74B584A}"/>
              </a:ext>
            </a:extLst>
          </p:cNvPr>
          <p:cNvSpPr txBox="1">
            <a:spLocks/>
          </p:cNvSpPr>
          <p:nvPr/>
        </p:nvSpPr>
        <p:spPr>
          <a:xfrm>
            <a:off x="0" y="17079"/>
            <a:ext cx="6858000" cy="411900"/>
          </a:xfrm>
          <a:prstGeom prst="rect">
            <a:avLst/>
          </a:prstGeom>
        </p:spPr>
        <p:txBody>
          <a:bodyPr vert="horz" lIns="91440" tIns="45720" rIns="91440" bIns="45720" rtlCol="0" anchor="b">
            <a:noAutofit/>
          </a:bodyPr>
          <a:lstStyle>
            <a:lvl1pPr algn="ctr" defTabSz="1320793" rtl="0" eaLnBrk="1" latinLnBrk="0" hangingPunct="1">
              <a:lnSpc>
                <a:spcPct val="90000"/>
              </a:lnSpc>
              <a:spcBef>
                <a:spcPct val="0"/>
              </a:spcBef>
              <a:buNone/>
              <a:defRPr sz="8666" kern="1200">
                <a:solidFill>
                  <a:schemeClr val="tx1"/>
                </a:solidFill>
                <a:latin typeface="+mj-lt"/>
                <a:ea typeface="+mj-ea"/>
                <a:cs typeface="+mj-cs"/>
              </a:defRPr>
            </a:lvl1pPr>
          </a:lstStyle>
          <a:p>
            <a:pPr lvl="0"/>
            <a:r>
              <a:rPr lang="zh-CN" altLang="en-US" sz="2000" b="1" dirty="0">
                <a:solidFill>
                  <a:srgbClr val="2E3033"/>
                </a:solidFill>
                <a:latin typeface="杨任东竹石体-Medium" panose="02000000000000000000" pitchFamily="2" charset="-122"/>
                <a:ea typeface="杨任东竹石体-Medium" panose="02000000000000000000" pitchFamily="2" charset="-122"/>
              </a:rPr>
              <a:t>氨基丁酸</a:t>
            </a:r>
            <a:r>
              <a:rPr lang="en-US" altLang="zh-CN" sz="2000" b="1" dirty="0">
                <a:solidFill>
                  <a:srgbClr val="2E3033"/>
                </a:solidFill>
                <a:latin typeface="杨任东竹石体-Medium" panose="02000000000000000000" pitchFamily="2" charset="-122"/>
                <a:ea typeface="杨任东竹石体-Medium" panose="02000000000000000000" pitchFamily="2" charset="-122"/>
              </a:rPr>
              <a:t>(GABA)</a:t>
            </a:r>
            <a:r>
              <a:rPr lang="zh-CN" altLang="en-US" sz="2000" b="1" dirty="0">
                <a:solidFill>
                  <a:srgbClr val="2E3033"/>
                </a:solidFill>
                <a:latin typeface="杨任东竹石体-Medium" panose="02000000000000000000" pitchFamily="2" charset="-122"/>
                <a:ea typeface="杨任东竹石体-Medium" panose="02000000000000000000" pitchFamily="2" charset="-122"/>
              </a:rPr>
              <a:t>通过诱导肠细胞分泌外泌体激活神经元细胞</a:t>
            </a:r>
          </a:p>
        </p:txBody>
      </p:sp>
      <p:sp>
        <p:nvSpPr>
          <p:cNvPr id="6" name="AutoShape 2">
            <a:extLst>
              <a:ext uri="{FF2B5EF4-FFF2-40B4-BE49-F238E27FC236}">
                <a16:creationId xmlns:a16="http://schemas.microsoft.com/office/drawing/2014/main" id="{5435F1DD-DF29-4B14-AA62-9CDAC00E819A}"/>
              </a:ext>
            </a:extLst>
          </p:cNvPr>
          <p:cNvSpPr>
            <a:spLocks noChangeAspect="1" noChangeArrowheads="1"/>
          </p:cNvSpPr>
          <p:nvPr/>
        </p:nvSpPr>
        <p:spPr bwMode="auto">
          <a:xfrm>
            <a:off x="3276600" y="4800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文本框 8">
            <a:extLst>
              <a:ext uri="{FF2B5EF4-FFF2-40B4-BE49-F238E27FC236}">
                <a16:creationId xmlns:a16="http://schemas.microsoft.com/office/drawing/2014/main" id="{D97F785E-4279-4E48-BF10-1B4D58F862BD}"/>
              </a:ext>
            </a:extLst>
          </p:cNvPr>
          <p:cNvSpPr txBox="1"/>
          <p:nvPr/>
        </p:nvSpPr>
        <p:spPr>
          <a:xfrm>
            <a:off x="5643" y="9305836"/>
            <a:ext cx="6858000" cy="600164"/>
          </a:xfrm>
          <a:prstGeom prst="rect">
            <a:avLst/>
          </a:prstGeom>
          <a:noFill/>
        </p:spPr>
        <p:txBody>
          <a:bodyPr wrap="square">
            <a:spAutoFit/>
          </a:bodyPr>
          <a:lstStyle/>
          <a:p>
            <a:pPr algn="ctr"/>
            <a:r>
              <a:rPr lang="en-US" altLang="zh-CN" sz="1100" b="1" i="0" u="none" strike="noStrike" dirty="0">
                <a:solidFill>
                  <a:srgbClr val="555555"/>
                </a:solidFill>
                <a:effectLst/>
                <a:latin typeface="Microsoft Yahei" panose="020B0503020204020204" pitchFamily="34" charset="-122"/>
                <a:ea typeface="Microsoft Yahei" panose="020B0503020204020204" pitchFamily="34" charset="-122"/>
                <a:hlinkClick r:id="rId3"/>
              </a:rPr>
              <a:t>The interplay between host genetics and the gut microbiome reveals common and distinct microbiome features for complex human diseases</a:t>
            </a:r>
            <a:br>
              <a:rPr lang="en-US" altLang="zh-CN" sz="1100" dirty="0"/>
            </a:br>
            <a:r>
              <a:rPr lang="en-US" altLang="zh-CN" sz="1100" b="0" i="1" u="none" strike="noStrike" dirty="0">
                <a:solidFill>
                  <a:srgbClr val="279EF2"/>
                </a:solidFill>
                <a:effectLst/>
                <a:latin typeface="Microsoft Yahei" panose="020B0503020204020204" pitchFamily="34" charset="-122"/>
                <a:ea typeface="Microsoft Yahei" panose="020B0503020204020204" pitchFamily="34" charset="-122"/>
                <a:hlinkClick r:id="rId4"/>
              </a:rPr>
              <a:t>Microbiome</a:t>
            </a:r>
            <a:r>
              <a:rPr lang="en-US" altLang="zh-CN" sz="1100" b="0" i="0" dirty="0">
                <a:solidFill>
                  <a:srgbClr val="555555"/>
                </a:solidFill>
                <a:effectLst/>
                <a:latin typeface="Microsoft Yahei" panose="020B0503020204020204" pitchFamily="34" charset="-122"/>
                <a:ea typeface="Microsoft Yahei" panose="020B0503020204020204" pitchFamily="34" charset="-122"/>
              </a:rPr>
              <a:t> ( IF </a:t>
            </a:r>
            <a:r>
              <a:rPr lang="en-US" altLang="zh-CN" sz="1100" b="0" i="0" dirty="0">
                <a:solidFill>
                  <a:srgbClr val="FFA500"/>
                </a:solidFill>
                <a:effectLst/>
                <a:latin typeface="Microsoft Yahei" panose="020B0503020204020204" pitchFamily="34" charset="-122"/>
                <a:ea typeface="Microsoft Yahei" panose="020B0503020204020204" pitchFamily="34" charset="-122"/>
              </a:rPr>
              <a:t>11.607</a:t>
            </a:r>
            <a:r>
              <a:rPr lang="en-US" altLang="zh-CN" sz="1100" b="0" i="0" dirty="0">
                <a:solidFill>
                  <a:srgbClr val="555555"/>
                </a:solidFill>
                <a:effectLst/>
                <a:latin typeface="Microsoft Yahei" panose="020B0503020204020204" pitchFamily="34" charset="-122"/>
                <a:ea typeface="Microsoft Yahei" panose="020B0503020204020204" pitchFamily="34" charset="-122"/>
              </a:rPr>
              <a:t> ) </a:t>
            </a:r>
            <a:r>
              <a:rPr lang="en-US" altLang="zh-CN" sz="1100" b="1" i="0" dirty="0">
                <a:solidFill>
                  <a:srgbClr val="555555"/>
                </a:solidFill>
                <a:effectLst/>
                <a:latin typeface="Microsoft Yahei" panose="020B0503020204020204" pitchFamily="34" charset="-122"/>
                <a:ea typeface="Microsoft Yahei" panose="020B0503020204020204" pitchFamily="34" charset="-122"/>
              </a:rPr>
              <a:t>Pub Date : 2020-10-08</a:t>
            </a:r>
            <a:r>
              <a:rPr lang="en-US" altLang="zh-CN" sz="1100" b="0" i="0" dirty="0">
                <a:solidFill>
                  <a:srgbClr val="555555"/>
                </a:solidFill>
                <a:effectLst/>
                <a:latin typeface="Microsoft Yahei" panose="020B0503020204020204" pitchFamily="34" charset="-122"/>
                <a:ea typeface="Microsoft Yahei" panose="020B0503020204020204" pitchFamily="34" charset="-122"/>
              </a:rPr>
              <a:t> </a:t>
            </a:r>
            <a:r>
              <a:rPr lang="en-US" altLang="zh-CN" sz="1100" b="0" i="1" dirty="0">
                <a:solidFill>
                  <a:srgbClr val="555555"/>
                </a:solidFill>
                <a:effectLst/>
                <a:latin typeface="Microsoft Yahei" panose="020B0503020204020204" pitchFamily="34" charset="-122"/>
                <a:ea typeface="Microsoft Yahei" panose="020B0503020204020204" pitchFamily="34" charset="-122"/>
              </a:rPr>
              <a:t>, DOI: </a:t>
            </a:r>
            <a:r>
              <a:rPr lang="en-US" altLang="zh-CN" sz="1100" b="0" i="1" u="none" strike="noStrike" dirty="0">
                <a:solidFill>
                  <a:srgbClr val="279EF2"/>
                </a:solidFill>
                <a:effectLst/>
                <a:latin typeface="Microsoft Yahei" panose="020B0503020204020204" pitchFamily="34" charset="-122"/>
                <a:ea typeface="Microsoft Yahei" panose="020B0503020204020204" pitchFamily="34" charset="-122"/>
                <a:hlinkClick r:id="rId3"/>
              </a:rPr>
              <a:t>10.1186/s40168-020-00923-9</a:t>
            </a:r>
            <a:endParaRPr lang="zh-CN" altLang="en-US" sz="1100" dirty="0"/>
          </a:p>
        </p:txBody>
      </p:sp>
      <p:pic>
        <p:nvPicPr>
          <p:cNvPr id="8" name="图片 7">
            <a:extLst>
              <a:ext uri="{FF2B5EF4-FFF2-40B4-BE49-F238E27FC236}">
                <a16:creationId xmlns:a16="http://schemas.microsoft.com/office/drawing/2014/main" id="{8CFD45CA-766A-495D-8DAF-DBC76D755D59}"/>
              </a:ext>
            </a:extLst>
          </p:cNvPr>
          <p:cNvPicPr>
            <a:picLocks noChangeAspect="1"/>
          </p:cNvPicPr>
          <p:nvPr/>
        </p:nvPicPr>
        <p:blipFill rotWithShape="1">
          <a:blip r:embed="rId5"/>
          <a:srcRect b="69301"/>
          <a:stretch/>
        </p:blipFill>
        <p:spPr>
          <a:xfrm>
            <a:off x="1" y="1641592"/>
            <a:ext cx="3416982" cy="1575741"/>
          </a:xfrm>
          <a:prstGeom prst="rect">
            <a:avLst/>
          </a:prstGeom>
        </p:spPr>
      </p:pic>
      <p:pic>
        <p:nvPicPr>
          <p:cNvPr id="12" name="图片 11">
            <a:extLst>
              <a:ext uri="{FF2B5EF4-FFF2-40B4-BE49-F238E27FC236}">
                <a16:creationId xmlns:a16="http://schemas.microsoft.com/office/drawing/2014/main" id="{31E230E7-2500-45DD-A783-FC7401425EA1}"/>
              </a:ext>
            </a:extLst>
          </p:cNvPr>
          <p:cNvPicPr>
            <a:picLocks noChangeAspect="1"/>
          </p:cNvPicPr>
          <p:nvPr/>
        </p:nvPicPr>
        <p:blipFill rotWithShape="1">
          <a:blip r:embed="rId6"/>
          <a:srcRect t="32301"/>
          <a:stretch/>
        </p:blipFill>
        <p:spPr>
          <a:xfrm>
            <a:off x="3487616" y="818733"/>
            <a:ext cx="3276600" cy="3332836"/>
          </a:xfrm>
          <a:prstGeom prst="rect">
            <a:avLst/>
          </a:prstGeom>
        </p:spPr>
      </p:pic>
    </p:spTree>
    <p:extLst>
      <p:ext uri="{BB962C8B-B14F-4D97-AF65-F5344CB8AC3E}">
        <p14:creationId xmlns:p14="http://schemas.microsoft.com/office/powerpoint/2010/main" val="3898288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7EA513C9-00E4-4A40-BED5-5A447529C444}"/>
              </a:ext>
            </a:extLst>
          </p:cNvPr>
          <p:cNvSpPr>
            <a:spLocks noGrp="1"/>
          </p:cNvSpPr>
          <p:nvPr>
            <p:ph type="subTitle" idx="1"/>
          </p:nvPr>
        </p:nvSpPr>
        <p:spPr>
          <a:xfrm>
            <a:off x="93784" y="5980772"/>
            <a:ext cx="6670432" cy="2852932"/>
          </a:xfrm>
        </p:spPr>
        <p:txBody>
          <a:bodyPr>
            <a:noAutofit/>
          </a:bodyPr>
          <a:lstStyle/>
          <a:p>
            <a:pPr algn="just">
              <a:lnSpc>
                <a:spcPct val="100000"/>
              </a:lnSpc>
            </a:pPr>
            <a:r>
              <a:rPr lang="zh-CN" altLang="en-US" sz="1400" b="0" i="0" dirty="0">
                <a:solidFill>
                  <a:srgbClr val="2E3033"/>
                </a:solidFill>
                <a:effectLst/>
                <a:latin typeface="Arial" panose="020B0604020202020204" pitchFamily="34" charset="0"/>
              </a:rPr>
              <a:t>研究背景：</a:t>
            </a:r>
            <a:endParaRPr lang="en-US" altLang="zh-CN" sz="1400" b="0" i="0" dirty="0">
              <a:solidFill>
                <a:srgbClr val="2E3033"/>
              </a:solidFill>
              <a:effectLst/>
              <a:latin typeface="Arial" panose="020B0604020202020204" pitchFamily="34" charset="0"/>
            </a:endParaRPr>
          </a:p>
          <a:p>
            <a:pPr algn="just">
              <a:lnSpc>
                <a:spcPct val="100000"/>
              </a:lnSpc>
            </a:pPr>
            <a:r>
              <a:rPr lang="zh-CN" altLang="en-US" sz="1200" b="0" i="0" dirty="0">
                <a:solidFill>
                  <a:srgbClr val="2E3033"/>
                </a:solidFill>
                <a:effectLst/>
                <a:latin typeface="Arial" panose="020B0604020202020204" pitchFamily="34" charset="0"/>
              </a:rPr>
              <a:t>肠道菌群参与了许多生理过程，如能量代谢、免疫反应和神经功能，但能否靶向干预负责疾病目前尚不清楚。因此，明确肠道菌群与复杂疾病或性状之间的双向因果关系很重要。</a:t>
            </a:r>
            <a:endParaRPr lang="en-US" altLang="zh-CN" sz="1800" dirty="0">
              <a:latin typeface="幼圆" panose="02010509060101010101" pitchFamily="49" charset="-122"/>
              <a:ea typeface="幼圆" panose="02010509060101010101" pitchFamily="49" charset="-122"/>
            </a:endParaRPr>
          </a:p>
          <a:p>
            <a:pPr marL="342900" indent="-342900" algn="just">
              <a:buFont typeface="+mj-ea"/>
              <a:buAutoNum type="circleNumDbPlain"/>
            </a:pPr>
            <a:r>
              <a:rPr lang="zh-CN" altLang="en-US" sz="1400" dirty="0">
                <a:solidFill>
                  <a:srgbClr val="2E3033"/>
                </a:solidFill>
                <a:latin typeface="Arial" panose="020B0604020202020204" pitchFamily="34" charset="0"/>
              </a:rPr>
              <a:t>在肠道细菌中，不稳定核黄素前体</a:t>
            </a:r>
            <a:r>
              <a:rPr lang="en-US" altLang="zh-CN" sz="1400" dirty="0">
                <a:solidFill>
                  <a:srgbClr val="2E3033"/>
                </a:solidFill>
                <a:latin typeface="Arial" panose="020B0604020202020204" pitchFamily="34" charset="0"/>
              </a:rPr>
              <a:t>5-A-RU</a:t>
            </a:r>
            <a:r>
              <a:rPr lang="zh-CN" altLang="en-US" sz="1400" dirty="0">
                <a:solidFill>
                  <a:srgbClr val="2E3033"/>
                </a:solidFill>
                <a:latin typeface="Arial" panose="020B0604020202020204" pitchFamily="34" charset="0"/>
              </a:rPr>
              <a:t>与中间代谢产物甲基乙二醛或乙二醛发生反应，分别生成</a:t>
            </a:r>
            <a:r>
              <a:rPr lang="en-US" altLang="zh-CN" sz="1400" dirty="0">
                <a:solidFill>
                  <a:srgbClr val="2E3033"/>
                </a:solidFill>
                <a:latin typeface="Arial" panose="020B0604020202020204" pitchFamily="34" charset="0"/>
              </a:rPr>
              <a:t>5-OP-RU</a:t>
            </a:r>
            <a:r>
              <a:rPr lang="zh-CN" altLang="en-US" sz="1400" dirty="0">
                <a:solidFill>
                  <a:srgbClr val="2E3033"/>
                </a:solidFill>
                <a:latin typeface="Arial" panose="020B0604020202020204" pitchFamily="34" charset="0"/>
              </a:rPr>
              <a:t>或</a:t>
            </a:r>
            <a:r>
              <a:rPr lang="en-US" altLang="zh-CN" sz="1400" dirty="0">
                <a:solidFill>
                  <a:srgbClr val="2E3033"/>
                </a:solidFill>
                <a:latin typeface="Arial" panose="020B0604020202020204" pitchFamily="34" charset="0"/>
              </a:rPr>
              <a:t>5-o-ru</a:t>
            </a:r>
            <a:r>
              <a:rPr lang="zh-CN" altLang="en-US" sz="1400" dirty="0">
                <a:solidFill>
                  <a:srgbClr val="2E3033"/>
                </a:solidFill>
                <a:latin typeface="Arial" panose="020B0604020202020204" pitchFamily="34" charset="0"/>
              </a:rPr>
              <a:t>。</a:t>
            </a:r>
            <a:endParaRPr lang="en-US" altLang="zh-CN" sz="1400" dirty="0">
              <a:solidFill>
                <a:srgbClr val="2E3033"/>
              </a:solidFill>
              <a:latin typeface="Arial" panose="020B0604020202020204" pitchFamily="34" charset="0"/>
            </a:endParaRPr>
          </a:p>
          <a:p>
            <a:pPr marL="342900" indent="-342900" algn="just">
              <a:buFont typeface="+mj-ea"/>
              <a:buAutoNum type="circleNumDbPlain"/>
            </a:pPr>
            <a:r>
              <a:rPr lang="zh-CN" altLang="en-US" sz="1400" dirty="0">
                <a:solidFill>
                  <a:srgbClr val="2E3033"/>
                </a:solidFill>
                <a:latin typeface="Arial" panose="020B0604020202020204" pitchFamily="34" charset="0"/>
              </a:rPr>
              <a:t>细菌也可能产生弱激动剂或拮抗剂，对</a:t>
            </a:r>
            <a:r>
              <a:rPr lang="en-US" altLang="zh-CN" sz="1400" dirty="0">
                <a:solidFill>
                  <a:srgbClr val="2E3033"/>
                </a:solidFill>
                <a:latin typeface="Arial" panose="020B0604020202020204" pitchFamily="34" charset="0"/>
              </a:rPr>
              <a:t>MR1</a:t>
            </a:r>
            <a:r>
              <a:rPr lang="zh-CN" altLang="en-US" sz="1400" dirty="0">
                <a:solidFill>
                  <a:srgbClr val="2E3033"/>
                </a:solidFill>
                <a:latin typeface="Arial" panose="020B0604020202020204" pitchFamily="34" charset="0"/>
              </a:rPr>
              <a:t>和阻止</a:t>
            </a:r>
            <a:r>
              <a:rPr lang="en-US" altLang="zh-CN" sz="1400" dirty="0">
                <a:solidFill>
                  <a:srgbClr val="2E3033"/>
                </a:solidFill>
                <a:latin typeface="Arial" panose="020B0604020202020204" pitchFamily="34" charset="0"/>
              </a:rPr>
              <a:t>MAIT</a:t>
            </a:r>
            <a:r>
              <a:rPr lang="zh-CN" altLang="en-US" sz="1400" dirty="0">
                <a:solidFill>
                  <a:srgbClr val="2E3033"/>
                </a:solidFill>
                <a:latin typeface="Arial" panose="020B0604020202020204" pitchFamily="34" charset="0"/>
              </a:rPr>
              <a:t>激活敏感。不稳定的</a:t>
            </a:r>
            <a:r>
              <a:rPr lang="en-US" altLang="zh-CN" sz="1400" dirty="0">
                <a:solidFill>
                  <a:srgbClr val="2E3033"/>
                </a:solidFill>
                <a:latin typeface="Arial" panose="020B0604020202020204" pitchFamily="34" charset="0"/>
              </a:rPr>
              <a:t>5-OP/E-RU</a:t>
            </a:r>
            <a:r>
              <a:rPr lang="zh-CN" altLang="en-US" sz="1400" dirty="0">
                <a:solidFill>
                  <a:srgbClr val="2E3033"/>
                </a:solidFill>
                <a:latin typeface="Arial" panose="020B0604020202020204" pitchFamily="34" charset="0"/>
              </a:rPr>
              <a:t>快速穿过上皮层到达门静脉血液和肝脏，然后经过肺，跟随血液循环。这一途径导致从其他器官到达每一步的传入血液逐渐稀释</a:t>
            </a:r>
            <a:r>
              <a:rPr lang="en-US" altLang="zh-CN" sz="1400" dirty="0">
                <a:solidFill>
                  <a:srgbClr val="2E3033"/>
                </a:solidFill>
                <a:latin typeface="Arial" panose="020B0604020202020204" pitchFamily="34" charset="0"/>
              </a:rPr>
              <a:t>5-OP-RU</a:t>
            </a:r>
            <a:r>
              <a:rPr lang="zh-CN" altLang="en-US" sz="1400" dirty="0">
                <a:solidFill>
                  <a:srgbClr val="2E3033"/>
                </a:solidFill>
                <a:latin typeface="Arial" panose="020B0604020202020204" pitchFamily="34" charset="0"/>
              </a:rPr>
              <a:t>或</a:t>
            </a:r>
            <a:r>
              <a:rPr lang="en-US" altLang="zh-CN" sz="1400" dirty="0">
                <a:solidFill>
                  <a:srgbClr val="2E3033"/>
                </a:solidFill>
                <a:latin typeface="Arial" panose="020B0604020202020204" pitchFamily="34" charset="0"/>
              </a:rPr>
              <a:t>5-o-ru</a:t>
            </a:r>
            <a:r>
              <a:rPr lang="zh-CN" altLang="en-US" sz="1400" dirty="0">
                <a:latin typeface="仿宋" panose="02010609060101010101" pitchFamily="49" charset="-122"/>
                <a:ea typeface="仿宋" panose="02010609060101010101" pitchFamily="49" charset="-122"/>
              </a:rPr>
              <a:t>； </a:t>
            </a:r>
            <a:endParaRPr lang="en-US" altLang="zh-CN" sz="1400" dirty="0">
              <a:latin typeface="仿宋" panose="02010609060101010101" pitchFamily="49" charset="-122"/>
              <a:ea typeface="仿宋" panose="02010609060101010101" pitchFamily="49" charset="-122"/>
            </a:endParaRPr>
          </a:p>
          <a:p>
            <a:pPr marL="342900" indent="-342900" algn="just">
              <a:buFont typeface="+mj-ea"/>
              <a:buAutoNum type="circleNumDbPlain"/>
            </a:pPr>
            <a:r>
              <a:rPr lang="zh-CN" altLang="en-US" sz="1400" dirty="0">
                <a:solidFill>
                  <a:srgbClr val="2E3033"/>
                </a:solidFill>
                <a:latin typeface="Arial" panose="020B0604020202020204" pitchFamily="34" charset="0"/>
              </a:rPr>
              <a:t>到达胸腺的动脉血中</a:t>
            </a:r>
            <a:r>
              <a:rPr lang="en-US" altLang="zh-CN" sz="1400" dirty="0">
                <a:solidFill>
                  <a:srgbClr val="2E3033"/>
                </a:solidFill>
                <a:latin typeface="Arial" panose="020B0604020202020204" pitchFamily="34" charset="0"/>
              </a:rPr>
              <a:t>5-OP-RU</a:t>
            </a:r>
            <a:r>
              <a:rPr lang="zh-CN" altLang="en-US" sz="1400" dirty="0">
                <a:solidFill>
                  <a:srgbClr val="2E3033"/>
                </a:solidFill>
                <a:latin typeface="Arial" panose="020B0604020202020204" pitchFamily="34" charset="0"/>
              </a:rPr>
              <a:t>的浓度仍然足以在</a:t>
            </a:r>
            <a:r>
              <a:rPr lang="en-US" altLang="zh-CN" sz="1400" dirty="0">
                <a:solidFill>
                  <a:srgbClr val="2E3033"/>
                </a:solidFill>
                <a:latin typeface="Arial" panose="020B0604020202020204" pitchFamily="34" charset="0"/>
              </a:rPr>
              <a:t>DP</a:t>
            </a:r>
            <a:r>
              <a:rPr lang="zh-CN" altLang="en-US" sz="1400" dirty="0">
                <a:solidFill>
                  <a:srgbClr val="2E3033"/>
                </a:solidFill>
                <a:latin typeface="Arial" panose="020B0604020202020204" pitchFamily="34" charset="0"/>
              </a:rPr>
              <a:t>胸腺细胞上产生</a:t>
            </a:r>
            <a:r>
              <a:rPr lang="en-US" altLang="zh-CN" sz="1400" dirty="0">
                <a:solidFill>
                  <a:srgbClr val="2E3033"/>
                </a:solidFill>
                <a:latin typeface="Arial" panose="020B0604020202020204" pitchFamily="34" charset="0"/>
              </a:rPr>
              <a:t>MR1:5-OP-RU</a:t>
            </a:r>
            <a:r>
              <a:rPr lang="zh-CN" altLang="en-US" sz="1400" dirty="0">
                <a:solidFill>
                  <a:srgbClr val="2E3033"/>
                </a:solidFill>
                <a:latin typeface="Arial" panose="020B0604020202020204" pitchFamily="34" charset="0"/>
              </a:rPr>
              <a:t>复合物，能够选择</a:t>
            </a:r>
            <a:r>
              <a:rPr lang="en-US" altLang="zh-CN" sz="1400" dirty="0">
                <a:solidFill>
                  <a:srgbClr val="2E3033"/>
                </a:solidFill>
                <a:latin typeface="Arial" panose="020B0604020202020204" pitchFamily="34" charset="0"/>
              </a:rPr>
              <a:t>MAIT</a:t>
            </a:r>
            <a:r>
              <a:rPr lang="zh-CN" altLang="en-US" sz="1400" dirty="0">
                <a:solidFill>
                  <a:srgbClr val="2E3033"/>
                </a:solidFill>
                <a:latin typeface="Arial" panose="020B0604020202020204" pitchFamily="34" charset="0"/>
              </a:rPr>
              <a:t>细胞，这一过程也与</a:t>
            </a:r>
            <a:r>
              <a:rPr lang="en-US" altLang="zh-CN" sz="1400" dirty="0">
                <a:solidFill>
                  <a:srgbClr val="2E3033"/>
                </a:solidFill>
                <a:latin typeface="Arial" panose="020B0604020202020204" pitchFamily="34" charset="0"/>
              </a:rPr>
              <a:t>DP</a:t>
            </a:r>
            <a:r>
              <a:rPr lang="zh-CN" altLang="en-US" sz="1400" dirty="0">
                <a:solidFill>
                  <a:srgbClr val="2E3033"/>
                </a:solidFill>
                <a:latin typeface="Arial" panose="020B0604020202020204" pitchFamily="34" charset="0"/>
              </a:rPr>
              <a:t>胸腺细胞</a:t>
            </a:r>
            <a:r>
              <a:rPr lang="en-US" altLang="zh-CN" sz="1400" dirty="0">
                <a:solidFill>
                  <a:srgbClr val="2E3033"/>
                </a:solidFill>
                <a:latin typeface="Arial" panose="020B0604020202020204" pitchFamily="34" charset="0"/>
              </a:rPr>
              <a:t>MR1</a:t>
            </a:r>
            <a:r>
              <a:rPr lang="zh-CN" altLang="en-US" sz="1400" dirty="0">
                <a:solidFill>
                  <a:srgbClr val="2E3033"/>
                </a:solidFill>
                <a:latin typeface="Arial" panose="020B0604020202020204" pitchFamily="34" charset="0"/>
              </a:rPr>
              <a:t>的高表达有关。</a:t>
            </a:r>
            <a:r>
              <a:rPr lang="en-US" altLang="zh-CN" sz="1400" dirty="0">
                <a:solidFill>
                  <a:srgbClr val="2E3033"/>
                </a:solidFill>
                <a:latin typeface="Arial" panose="020B0604020202020204" pitchFamily="34" charset="0"/>
              </a:rPr>
              <a:t>5-OP-RU</a:t>
            </a:r>
            <a:r>
              <a:rPr lang="zh-CN" altLang="en-US" sz="1400" dirty="0">
                <a:solidFill>
                  <a:srgbClr val="2E3033"/>
                </a:solidFill>
                <a:latin typeface="Arial" panose="020B0604020202020204" pitchFamily="34" charset="0"/>
              </a:rPr>
              <a:t>如何穿过上皮层以及它是否与血液中的载体结合尚不清楚。</a:t>
            </a:r>
            <a:endParaRPr lang="en-US" altLang="zh-CN" sz="1400" dirty="0">
              <a:latin typeface="仿宋" panose="02010609060101010101" pitchFamily="49" charset="-122"/>
              <a:ea typeface="仿宋" panose="02010609060101010101" pitchFamily="49" charset="-122"/>
            </a:endParaRPr>
          </a:p>
        </p:txBody>
      </p:sp>
      <p:sp>
        <p:nvSpPr>
          <p:cNvPr id="7" name="标题 1">
            <a:extLst>
              <a:ext uri="{FF2B5EF4-FFF2-40B4-BE49-F238E27FC236}">
                <a16:creationId xmlns:a16="http://schemas.microsoft.com/office/drawing/2014/main" id="{3C0926E9-D368-40FA-91FB-770AE74B584A}"/>
              </a:ext>
            </a:extLst>
          </p:cNvPr>
          <p:cNvSpPr txBox="1">
            <a:spLocks/>
          </p:cNvSpPr>
          <p:nvPr/>
        </p:nvSpPr>
        <p:spPr>
          <a:xfrm>
            <a:off x="0" y="17079"/>
            <a:ext cx="6858000" cy="403512"/>
          </a:xfrm>
          <a:prstGeom prst="rect">
            <a:avLst/>
          </a:prstGeom>
        </p:spPr>
        <p:txBody>
          <a:bodyPr vert="horz" lIns="91440" tIns="45720" rIns="91440" bIns="45720" rtlCol="0" anchor="b">
            <a:noAutofit/>
          </a:bodyPr>
          <a:lstStyle>
            <a:lvl1pPr algn="ctr" defTabSz="1320793" rtl="0" eaLnBrk="1" latinLnBrk="0" hangingPunct="1">
              <a:lnSpc>
                <a:spcPct val="90000"/>
              </a:lnSpc>
              <a:spcBef>
                <a:spcPct val="0"/>
              </a:spcBef>
              <a:buNone/>
              <a:defRPr sz="8666" kern="1200">
                <a:solidFill>
                  <a:schemeClr val="tx1"/>
                </a:solidFill>
                <a:latin typeface="+mj-lt"/>
                <a:ea typeface="+mj-ea"/>
                <a:cs typeface="+mj-cs"/>
              </a:defRPr>
            </a:lvl1pPr>
          </a:lstStyle>
          <a:p>
            <a:pPr lvl="0"/>
            <a:r>
              <a:rPr lang="en-US" altLang="zh-CN" sz="2000" b="1" dirty="0">
                <a:solidFill>
                  <a:srgbClr val="2E3033"/>
                </a:solidFill>
                <a:latin typeface="杨任东竹石体-Medium" panose="02000000000000000000" pitchFamily="2" charset="-122"/>
                <a:ea typeface="杨任东竹石体-Medium" panose="02000000000000000000" pitchFamily="2" charset="-122"/>
              </a:rPr>
              <a:t>MAIT</a:t>
            </a:r>
            <a:r>
              <a:rPr lang="zh-CN" altLang="en-US" sz="2000" b="1" dirty="0">
                <a:solidFill>
                  <a:srgbClr val="2E3033"/>
                </a:solidFill>
                <a:latin typeface="杨任东竹石体-Medium" panose="02000000000000000000" pitchFamily="2" charset="-122"/>
                <a:ea typeface="杨任东竹石体-Medium" panose="02000000000000000000" pitchFamily="2" charset="-122"/>
              </a:rPr>
              <a:t>（粘膜相关稳定</a:t>
            </a:r>
            <a:r>
              <a:rPr lang="en-US" altLang="zh-CN" sz="2000" b="1" dirty="0">
                <a:solidFill>
                  <a:srgbClr val="2E3033"/>
                </a:solidFill>
                <a:latin typeface="杨任东竹石体-Medium" panose="02000000000000000000" pitchFamily="2" charset="-122"/>
                <a:ea typeface="杨任东竹石体-Medium" panose="02000000000000000000" pitchFamily="2" charset="-122"/>
              </a:rPr>
              <a:t>T</a:t>
            </a:r>
            <a:r>
              <a:rPr lang="zh-CN" altLang="en-US" sz="2000" b="1" dirty="0">
                <a:solidFill>
                  <a:srgbClr val="2E3033"/>
                </a:solidFill>
                <a:latin typeface="杨任东竹石体-Medium" panose="02000000000000000000" pitchFamily="2" charset="-122"/>
                <a:ea typeface="杨任东竹石体-Medium" panose="02000000000000000000" pitchFamily="2" charset="-122"/>
              </a:rPr>
              <a:t>细胞）细胞发展和功能</a:t>
            </a:r>
            <a:r>
              <a:rPr lang="en-US" altLang="zh-CN" sz="2000" b="1" dirty="0">
                <a:solidFill>
                  <a:srgbClr val="2E3033"/>
                </a:solidFill>
                <a:latin typeface="杨任东竹石体-Medium" panose="02000000000000000000" pitchFamily="2" charset="-122"/>
                <a:ea typeface="杨任东竹石体-Medium" panose="02000000000000000000" pitchFamily="2" charset="-122"/>
              </a:rPr>
              <a:t>:</a:t>
            </a:r>
            <a:r>
              <a:rPr lang="zh-CN" altLang="en-US" sz="2000" b="1" dirty="0">
                <a:solidFill>
                  <a:srgbClr val="2E3033"/>
                </a:solidFill>
                <a:latin typeface="杨任东竹石体-Medium" panose="02000000000000000000" pitchFamily="2" charset="-122"/>
                <a:ea typeface="杨任东竹石体-Medium" panose="02000000000000000000" pitchFamily="2" charset="-122"/>
              </a:rPr>
              <a:t>微生物的联系</a:t>
            </a:r>
          </a:p>
        </p:txBody>
      </p:sp>
      <p:sp>
        <p:nvSpPr>
          <p:cNvPr id="6" name="AutoShape 2">
            <a:extLst>
              <a:ext uri="{FF2B5EF4-FFF2-40B4-BE49-F238E27FC236}">
                <a16:creationId xmlns:a16="http://schemas.microsoft.com/office/drawing/2014/main" id="{5435F1DD-DF29-4B14-AA62-9CDAC00E819A}"/>
              </a:ext>
            </a:extLst>
          </p:cNvPr>
          <p:cNvSpPr>
            <a:spLocks noChangeAspect="1" noChangeArrowheads="1"/>
          </p:cNvSpPr>
          <p:nvPr/>
        </p:nvSpPr>
        <p:spPr bwMode="auto">
          <a:xfrm>
            <a:off x="3276600" y="4800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文本框 9">
            <a:extLst>
              <a:ext uri="{FF2B5EF4-FFF2-40B4-BE49-F238E27FC236}">
                <a16:creationId xmlns:a16="http://schemas.microsoft.com/office/drawing/2014/main" id="{8BB03A74-BBB7-4B75-8899-5F0A764B342F}"/>
              </a:ext>
            </a:extLst>
          </p:cNvPr>
          <p:cNvSpPr txBox="1"/>
          <p:nvPr/>
        </p:nvSpPr>
        <p:spPr>
          <a:xfrm>
            <a:off x="1213555" y="5159635"/>
            <a:ext cx="4735689" cy="369332"/>
          </a:xfrm>
          <a:prstGeom prst="rect">
            <a:avLst/>
          </a:prstGeom>
          <a:noFill/>
        </p:spPr>
        <p:txBody>
          <a:bodyPr wrap="square">
            <a:spAutoFit/>
          </a:bodyPr>
          <a:lstStyle/>
          <a:p>
            <a:r>
              <a:rPr lang="en-US" altLang="zh-CN" dirty="0"/>
              <a:t>Model of MAIT Antigen Circulation</a:t>
            </a:r>
            <a:endParaRPr lang="zh-CN" altLang="en-US" dirty="0"/>
          </a:p>
        </p:txBody>
      </p:sp>
      <p:pic>
        <p:nvPicPr>
          <p:cNvPr id="5" name="图片 4">
            <a:extLst>
              <a:ext uri="{FF2B5EF4-FFF2-40B4-BE49-F238E27FC236}">
                <a16:creationId xmlns:a16="http://schemas.microsoft.com/office/drawing/2014/main" id="{25D7D25D-D539-4BD0-8745-6E165D637855}"/>
              </a:ext>
            </a:extLst>
          </p:cNvPr>
          <p:cNvPicPr>
            <a:picLocks noChangeAspect="1"/>
          </p:cNvPicPr>
          <p:nvPr/>
        </p:nvPicPr>
        <p:blipFill>
          <a:blip r:embed="rId3"/>
          <a:stretch>
            <a:fillRect/>
          </a:stretch>
        </p:blipFill>
        <p:spPr>
          <a:xfrm>
            <a:off x="799508" y="892722"/>
            <a:ext cx="5258982" cy="3907878"/>
          </a:xfrm>
          <a:prstGeom prst="rect">
            <a:avLst/>
          </a:prstGeom>
        </p:spPr>
      </p:pic>
      <p:sp>
        <p:nvSpPr>
          <p:cNvPr id="13" name="文本框 12">
            <a:extLst>
              <a:ext uri="{FF2B5EF4-FFF2-40B4-BE49-F238E27FC236}">
                <a16:creationId xmlns:a16="http://schemas.microsoft.com/office/drawing/2014/main" id="{959E4933-06D6-4F8B-887F-65D86CC36FA0}"/>
              </a:ext>
            </a:extLst>
          </p:cNvPr>
          <p:cNvSpPr txBox="1"/>
          <p:nvPr/>
        </p:nvSpPr>
        <p:spPr>
          <a:xfrm>
            <a:off x="0" y="9309781"/>
            <a:ext cx="6858000" cy="523220"/>
          </a:xfrm>
          <a:prstGeom prst="rect">
            <a:avLst/>
          </a:prstGeom>
          <a:noFill/>
        </p:spPr>
        <p:txBody>
          <a:bodyPr wrap="square">
            <a:spAutoFit/>
          </a:bodyPr>
          <a:lstStyle/>
          <a:p>
            <a:pPr algn="ctr"/>
            <a:r>
              <a:rPr lang="en-US" altLang="zh-CN" sz="1400" dirty="0"/>
              <a:t>MAIT Cell Development and Functions: the Microbial Connection</a:t>
            </a:r>
          </a:p>
          <a:p>
            <a:pPr algn="ctr"/>
            <a:r>
              <a:rPr lang="en-US" altLang="zh-CN" sz="1400" dirty="0"/>
              <a:t>Immunity ( IF 22.553 ) Pub Date : 2020-10-13 , DOI: 10.1016/j.immuni.2020.09.009</a:t>
            </a:r>
            <a:endParaRPr lang="zh-CN" altLang="en-US" sz="1400" dirty="0"/>
          </a:p>
        </p:txBody>
      </p:sp>
    </p:spTree>
    <p:extLst>
      <p:ext uri="{BB962C8B-B14F-4D97-AF65-F5344CB8AC3E}">
        <p14:creationId xmlns:p14="http://schemas.microsoft.com/office/powerpoint/2010/main" val="4043867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2">
            <a:extLst>
              <a:ext uri="{FF2B5EF4-FFF2-40B4-BE49-F238E27FC236}">
                <a16:creationId xmlns:a16="http://schemas.microsoft.com/office/drawing/2014/main" id="{9A78B7B1-8FB8-459E-AE91-17DE36F576F1}"/>
              </a:ext>
            </a:extLst>
          </p:cNvPr>
          <p:cNvSpPr>
            <a:spLocks noGrp="1"/>
          </p:cNvSpPr>
          <p:nvPr>
            <p:ph type="subTitle" idx="1"/>
          </p:nvPr>
        </p:nvSpPr>
        <p:spPr>
          <a:xfrm>
            <a:off x="0" y="5278536"/>
            <a:ext cx="6858000" cy="3391332"/>
          </a:xfrm>
        </p:spPr>
        <p:txBody>
          <a:bodyPr>
            <a:noAutofit/>
          </a:bodyPr>
          <a:lstStyle/>
          <a:p>
            <a:pPr algn="just">
              <a:lnSpc>
                <a:spcPct val="100000"/>
              </a:lnSpc>
            </a:pPr>
            <a:r>
              <a:rPr lang="zh-CN" altLang="en-US" sz="1400" b="0" i="0" dirty="0">
                <a:solidFill>
                  <a:srgbClr val="2E3033"/>
                </a:solidFill>
                <a:effectLst/>
                <a:latin typeface="Arial" panose="020B0604020202020204" pitchFamily="34" charset="0"/>
              </a:rPr>
              <a:t>关注的是肠道微生物组的基本生态特性的稳定性和恢复力，以及它与人类健康的相关性。微生物多样性、代谢灵活性、功能冗余、微生物与微生物以及宿主与微生物之间的相互作用似乎对保持弹性至关重要</a:t>
            </a:r>
            <a:r>
              <a:rPr lang="zh-CN" altLang="en-US" sz="1400" dirty="0"/>
              <a:t>。</a:t>
            </a:r>
            <a:endParaRPr lang="en-US" altLang="zh-CN" sz="1400" dirty="0">
              <a:latin typeface="幼圆" panose="02010509060101010101" pitchFamily="49" charset="-122"/>
              <a:ea typeface="幼圆" panose="02010509060101010101" pitchFamily="49" charset="-122"/>
            </a:endParaRPr>
          </a:p>
          <a:p>
            <a:pPr marL="342900" indent="-342900" algn="just">
              <a:buFont typeface="+mj-ea"/>
              <a:buAutoNum type="circleNumDbPlain"/>
            </a:pPr>
            <a:r>
              <a:rPr lang="zh-CN" altLang="en-US" sz="1400" dirty="0">
                <a:solidFill>
                  <a:srgbClr val="2E3033"/>
                </a:solidFill>
                <a:latin typeface="Arial" panose="020B0604020202020204" pitchFamily="34" charset="0"/>
              </a:rPr>
              <a:t>肠道生态系统的平衡可被破坏，如抗生素使用，导致功能丰富度和微生物多样性显著下降，并影响代谢健康；</a:t>
            </a:r>
            <a:endParaRPr lang="en-US" altLang="zh-CN" sz="1400" dirty="0">
              <a:solidFill>
                <a:srgbClr val="2E3033"/>
              </a:solidFill>
              <a:latin typeface="Arial" panose="020B0604020202020204" pitchFamily="34" charset="0"/>
            </a:endParaRPr>
          </a:p>
          <a:p>
            <a:pPr marL="342900" indent="-342900" algn="just">
              <a:buFont typeface="+mj-ea"/>
              <a:buAutoNum type="circleNumDbPlain"/>
            </a:pPr>
            <a:r>
              <a:rPr lang="zh-CN" altLang="en-US" sz="1400" dirty="0">
                <a:solidFill>
                  <a:srgbClr val="2E3033"/>
                </a:solidFill>
                <a:latin typeface="Arial" panose="020B0604020202020204" pitchFamily="34" charset="0"/>
              </a:rPr>
              <a:t>不平衡或甚至不健康的稳定状态可能导致或支持疾病。因此，人们制定了一些策略来控制肠道微生物群，以防止或扭转肠道紊乱造成的不健康状态，包括粪便移植、补充益生菌或不可消化的碳水化合物，以及更广泛的饮食改变； </a:t>
            </a:r>
            <a:endParaRPr lang="en-US" altLang="zh-CN" sz="1400" dirty="0">
              <a:solidFill>
                <a:srgbClr val="2E3033"/>
              </a:solidFill>
              <a:latin typeface="Arial" panose="020B0604020202020204" pitchFamily="34" charset="0"/>
            </a:endParaRPr>
          </a:p>
          <a:p>
            <a:pPr marL="342900" indent="-342900" algn="just">
              <a:buFont typeface="+mj-ea"/>
              <a:buAutoNum type="circleNumDbPlain"/>
            </a:pPr>
            <a:r>
              <a:rPr lang="zh-CN" altLang="en-US" sz="1400" dirty="0">
                <a:solidFill>
                  <a:srgbClr val="2E3033"/>
                </a:solidFill>
                <a:latin typeface="Arial" panose="020B0604020202020204" pitchFamily="34" charset="0"/>
              </a:rPr>
              <a:t>越来越多的研究证明了个体间对饮食和扰动的反应在程度和方向上的差异，这被归因于每个个体微生物群的独特特征。从临床和转化的角度来看，在混乱之前提高肠道微生物生态系统的恢复能力，或在混乱之后恢复其平衡的能力，将带来显著的好处。 </a:t>
            </a:r>
            <a:endParaRPr lang="en-US" altLang="zh-CN" sz="1400" dirty="0">
              <a:solidFill>
                <a:srgbClr val="2E3033"/>
              </a:solidFill>
              <a:latin typeface="Arial" panose="020B0604020202020204" pitchFamily="34" charset="0"/>
            </a:endParaRPr>
          </a:p>
          <a:p>
            <a:pPr marL="342900" indent="-342900" algn="just">
              <a:buFont typeface="+mj-ea"/>
              <a:buAutoNum type="circleNumDbPlain"/>
            </a:pPr>
            <a:r>
              <a:rPr lang="zh-CN" altLang="en-US" sz="1400" dirty="0">
                <a:solidFill>
                  <a:srgbClr val="2E3033"/>
                </a:solidFill>
                <a:latin typeface="Arial" panose="020B0604020202020204" pitchFamily="34" charset="0"/>
              </a:rPr>
              <a:t>这种治疗方法可能需要对个体的遗传、饮食、肠道菌群和其他可能涉及的环境因素有个性化的或基于亚群的了解</a:t>
            </a:r>
            <a:r>
              <a:rPr lang="zh-CN" altLang="en-US" sz="1000" b="0" i="0" dirty="0">
                <a:solidFill>
                  <a:srgbClr val="2E3033"/>
                </a:solidFill>
                <a:effectLst/>
                <a:latin typeface="Arial" panose="020B0604020202020204" pitchFamily="34" charset="0"/>
              </a:rPr>
              <a:t>。</a:t>
            </a:r>
            <a:endParaRPr lang="en-US" altLang="zh-CN" sz="1600" dirty="0">
              <a:latin typeface="仿宋" panose="02010609060101010101" pitchFamily="49" charset="-122"/>
              <a:ea typeface="仿宋" panose="02010609060101010101" pitchFamily="49" charset="-122"/>
            </a:endParaRPr>
          </a:p>
        </p:txBody>
      </p:sp>
      <p:sp>
        <p:nvSpPr>
          <p:cNvPr id="11" name="标题 1">
            <a:extLst>
              <a:ext uri="{FF2B5EF4-FFF2-40B4-BE49-F238E27FC236}">
                <a16:creationId xmlns:a16="http://schemas.microsoft.com/office/drawing/2014/main" id="{0BAE9DDD-F2B2-418E-BD4B-E0B1671BC07E}"/>
              </a:ext>
            </a:extLst>
          </p:cNvPr>
          <p:cNvSpPr txBox="1">
            <a:spLocks/>
          </p:cNvSpPr>
          <p:nvPr/>
        </p:nvSpPr>
        <p:spPr>
          <a:xfrm>
            <a:off x="0" y="96938"/>
            <a:ext cx="6975231" cy="443450"/>
          </a:xfrm>
          <a:prstGeom prst="rect">
            <a:avLst/>
          </a:prstGeom>
        </p:spPr>
        <p:txBody>
          <a:bodyPr vert="horz" lIns="91440" tIns="45720" rIns="91440" bIns="45720" rtlCol="0" anchor="b">
            <a:normAutofit/>
          </a:bodyPr>
          <a:lstStyle>
            <a:lvl1pPr algn="ctr" defTabSz="1320793" rtl="0" eaLnBrk="1" latinLnBrk="0" hangingPunct="1">
              <a:lnSpc>
                <a:spcPct val="90000"/>
              </a:lnSpc>
              <a:spcBef>
                <a:spcPct val="0"/>
              </a:spcBef>
              <a:buNone/>
              <a:defRPr sz="8666" kern="1200">
                <a:solidFill>
                  <a:schemeClr val="tx1"/>
                </a:solidFill>
                <a:latin typeface="+mj-lt"/>
                <a:ea typeface="+mj-ea"/>
                <a:cs typeface="+mj-cs"/>
              </a:defRPr>
            </a:lvl1pPr>
          </a:lstStyle>
          <a:p>
            <a:pPr lvl="0"/>
            <a:r>
              <a:rPr lang="zh-CN" altLang="en-US" sz="2000" b="1" dirty="0">
                <a:solidFill>
                  <a:srgbClr val="2E3033"/>
                </a:solidFill>
                <a:latin typeface="杨任东竹石体-Medium" panose="02000000000000000000" pitchFamily="2" charset="-122"/>
                <a:ea typeface="杨任东竹石体-Medium" panose="02000000000000000000" pitchFamily="2" charset="-122"/>
              </a:rPr>
              <a:t>肠道菌群稳定性和恢复力</a:t>
            </a:r>
            <a:r>
              <a:rPr lang="en-US" altLang="zh-CN" sz="2000" b="1" dirty="0">
                <a:solidFill>
                  <a:srgbClr val="2E3033"/>
                </a:solidFill>
                <a:latin typeface="杨任东竹石体-Medium" panose="02000000000000000000" pitchFamily="2" charset="-122"/>
                <a:ea typeface="杨任东竹石体-Medium" panose="02000000000000000000" pitchFamily="2" charset="-122"/>
              </a:rPr>
              <a:t>:</a:t>
            </a:r>
            <a:r>
              <a:rPr lang="zh-CN" altLang="en-US" sz="2000" b="1" dirty="0">
                <a:solidFill>
                  <a:srgbClr val="2E3033"/>
                </a:solidFill>
                <a:latin typeface="杨任东竹石体-Medium" panose="02000000000000000000" pitchFamily="2" charset="-122"/>
                <a:ea typeface="杨任东竹石体-Medium" panose="02000000000000000000" pitchFamily="2" charset="-122"/>
              </a:rPr>
              <a:t>应对扰动变化，调节肠道健康</a:t>
            </a:r>
          </a:p>
        </p:txBody>
      </p:sp>
      <p:sp>
        <p:nvSpPr>
          <p:cNvPr id="9" name="文本框 8">
            <a:extLst>
              <a:ext uri="{FF2B5EF4-FFF2-40B4-BE49-F238E27FC236}">
                <a16:creationId xmlns:a16="http://schemas.microsoft.com/office/drawing/2014/main" id="{ED31CB0B-9AF9-4BF7-9F74-F12784FF22A7}"/>
              </a:ext>
            </a:extLst>
          </p:cNvPr>
          <p:cNvSpPr txBox="1"/>
          <p:nvPr/>
        </p:nvSpPr>
        <p:spPr>
          <a:xfrm>
            <a:off x="-180622" y="9259669"/>
            <a:ext cx="6858000" cy="646331"/>
          </a:xfrm>
          <a:prstGeom prst="rect">
            <a:avLst/>
          </a:prstGeom>
          <a:noFill/>
        </p:spPr>
        <p:txBody>
          <a:bodyPr wrap="square">
            <a:spAutoFit/>
          </a:bodyPr>
          <a:lstStyle/>
          <a:p>
            <a:pPr algn="ctr"/>
            <a:r>
              <a:rPr lang="en-US" altLang="zh-CN" sz="1200" dirty="0"/>
              <a:t>Gut microbiome stability and resilience: elucidating the response to perturbations in order to modulate gut health</a:t>
            </a:r>
          </a:p>
          <a:p>
            <a:pPr algn="ctr"/>
            <a:r>
              <a:rPr lang="en-US" altLang="zh-CN" sz="1200" dirty="0"/>
              <a:t>Gut ( IF 19.819 ) Pub Date : 2020-10-13 , DOI: 10.1136/gutjnl-2020-321747</a:t>
            </a:r>
            <a:endParaRPr lang="zh-CN" altLang="en-US" sz="1200" dirty="0"/>
          </a:p>
        </p:txBody>
      </p:sp>
    </p:spTree>
    <p:extLst>
      <p:ext uri="{BB962C8B-B14F-4D97-AF65-F5344CB8AC3E}">
        <p14:creationId xmlns:p14="http://schemas.microsoft.com/office/powerpoint/2010/main" val="1930020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2">
            <a:extLst>
              <a:ext uri="{FF2B5EF4-FFF2-40B4-BE49-F238E27FC236}">
                <a16:creationId xmlns:a16="http://schemas.microsoft.com/office/drawing/2014/main" id="{9A78B7B1-8FB8-459E-AE91-17DE36F576F1}"/>
              </a:ext>
            </a:extLst>
          </p:cNvPr>
          <p:cNvSpPr>
            <a:spLocks noGrp="1"/>
          </p:cNvSpPr>
          <p:nvPr>
            <p:ph type="subTitle" idx="1"/>
          </p:nvPr>
        </p:nvSpPr>
        <p:spPr>
          <a:xfrm>
            <a:off x="-1" y="4355669"/>
            <a:ext cx="6858000" cy="4966751"/>
          </a:xfrm>
        </p:spPr>
        <p:txBody>
          <a:bodyPr>
            <a:noAutofit/>
          </a:bodyPr>
          <a:lstStyle/>
          <a:p>
            <a:pPr algn="just">
              <a:lnSpc>
                <a:spcPct val="100000"/>
              </a:lnSpc>
            </a:pPr>
            <a:r>
              <a:rPr lang="zh-CN" altLang="en-US" sz="1400" dirty="0">
                <a:solidFill>
                  <a:srgbClr val="2E3033"/>
                </a:solidFill>
                <a:latin typeface="Arial" panose="020B0604020202020204" pitchFamily="34" charset="0"/>
              </a:rPr>
              <a:t>背景介绍：       </a:t>
            </a:r>
            <a:endParaRPr lang="en-US" altLang="zh-CN" sz="1400" dirty="0">
              <a:solidFill>
                <a:srgbClr val="2E3033"/>
              </a:solidFill>
              <a:latin typeface="Arial" panose="020B0604020202020204" pitchFamily="34" charset="0"/>
            </a:endParaRPr>
          </a:p>
          <a:p>
            <a:pPr algn="just">
              <a:lnSpc>
                <a:spcPct val="100000"/>
              </a:lnSpc>
            </a:pPr>
            <a:r>
              <a:rPr lang="zh-CN" altLang="en-US" sz="1400" dirty="0">
                <a:solidFill>
                  <a:srgbClr val="2E3033"/>
                </a:solidFill>
                <a:latin typeface="Arial" panose="020B0604020202020204" pitchFamily="34" charset="0"/>
              </a:rPr>
              <a:t>      肥胖是多种疾病发展的开端，随着世界范围内肥胖症和相关代谢紊乱患病比例的增加，认知功能下降这一问题也变得严重起来。肥胖受试者会出现记忆力减退，体重指数（</a:t>
            </a:r>
            <a:r>
              <a:rPr lang="en-US" altLang="zh-CN" sz="1400" dirty="0">
                <a:solidFill>
                  <a:srgbClr val="2E3033"/>
                </a:solidFill>
                <a:latin typeface="Arial" panose="020B0604020202020204" pitchFamily="34" charset="0"/>
              </a:rPr>
              <a:t>BMI</a:t>
            </a:r>
            <a:r>
              <a:rPr lang="zh-CN" altLang="en-US" sz="1400" dirty="0">
                <a:solidFill>
                  <a:srgbClr val="2E3033"/>
                </a:solidFill>
                <a:latin typeface="Arial" panose="020B0604020202020204" pitchFamily="34" charset="0"/>
              </a:rPr>
              <a:t>）与成人的记忆力特征呈负相关性。由于肥胖会导致肠道菌群发生改变，而学习和记忆功能与特定的微生物和代谢物有关，由此引发一种猜想，这三者之间可能具有某种关联。</a:t>
            </a:r>
            <a:endParaRPr lang="en-US" altLang="zh-CN" sz="1400" dirty="0">
              <a:solidFill>
                <a:srgbClr val="2E3033"/>
              </a:solidFill>
              <a:latin typeface="Arial" panose="020B0604020202020204" pitchFamily="34" charset="0"/>
            </a:endParaRPr>
          </a:p>
          <a:p>
            <a:pPr algn="just">
              <a:lnSpc>
                <a:spcPct val="100000"/>
              </a:lnSpc>
            </a:pPr>
            <a:r>
              <a:rPr lang="zh-CN" altLang="en-US" sz="1400" dirty="0">
                <a:solidFill>
                  <a:srgbClr val="2E3033"/>
                </a:solidFill>
                <a:latin typeface="Arial" panose="020B0604020202020204" pitchFamily="34" charset="0"/>
              </a:rPr>
              <a:t>研究方法：</a:t>
            </a:r>
            <a:endParaRPr lang="en-US" altLang="zh-CN" sz="1400" dirty="0">
              <a:solidFill>
                <a:srgbClr val="2E3033"/>
              </a:solidFill>
              <a:latin typeface="Arial" panose="020B0604020202020204" pitchFamily="34" charset="0"/>
            </a:endParaRPr>
          </a:p>
          <a:p>
            <a:pPr algn="just"/>
            <a:r>
              <a:rPr lang="en-US" altLang="zh-CN" sz="1400" dirty="0">
                <a:solidFill>
                  <a:srgbClr val="2E3033"/>
                </a:solidFill>
                <a:latin typeface="Arial" panose="020B0604020202020204" pitchFamily="34" charset="0"/>
              </a:rPr>
              <a:t>      116</a:t>
            </a:r>
            <a:r>
              <a:rPr lang="zh-CN" altLang="en-US" sz="1400" dirty="0">
                <a:solidFill>
                  <a:srgbClr val="2E3033"/>
                </a:solidFill>
                <a:latin typeface="Arial" panose="020B0604020202020204" pitchFamily="34" charset="0"/>
              </a:rPr>
              <a:t>名中年受试者（其中</a:t>
            </a:r>
            <a:r>
              <a:rPr lang="en-US" altLang="zh-CN" sz="1400" dirty="0">
                <a:solidFill>
                  <a:srgbClr val="2E3033"/>
                </a:solidFill>
                <a:latin typeface="Arial" panose="020B0604020202020204" pitchFamily="34" charset="0"/>
              </a:rPr>
              <a:t>65</a:t>
            </a:r>
            <a:r>
              <a:rPr lang="zh-CN" altLang="en-US" sz="1400" dirty="0">
                <a:solidFill>
                  <a:srgbClr val="2E3033"/>
                </a:solidFill>
                <a:latin typeface="Arial" panose="020B0604020202020204" pitchFamily="34" charset="0"/>
              </a:rPr>
              <a:t>名肥胖，</a:t>
            </a:r>
            <a:r>
              <a:rPr lang="en-US" altLang="zh-CN" sz="1400" dirty="0">
                <a:solidFill>
                  <a:srgbClr val="2E3033"/>
                </a:solidFill>
                <a:latin typeface="Arial" panose="020B0604020202020204" pitchFamily="34" charset="0"/>
              </a:rPr>
              <a:t>51</a:t>
            </a:r>
            <a:r>
              <a:rPr lang="zh-CN" altLang="en-US" sz="1400" dirty="0">
                <a:solidFill>
                  <a:srgbClr val="2E3033"/>
                </a:solidFill>
                <a:latin typeface="Arial" panose="020B0604020202020204" pitchFamily="34" charset="0"/>
              </a:rPr>
              <a:t>没有肥胖），利用言语学习测验其即刻回忆、短暂延迟回忆、工作记忆和记忆广度等认知能力，并与受试者的肠道微生物组关联进行相关性分析，同时还使用</a:t>
            </a:r>
            <a:r>
              <a:rPr lang="en-US" altLang="zh-CN" sz="1400" dirty="0">
                <a:solidFill>
                  <a:srgbClr val="2E3033"/>
                </a:solidFill>
                <a:latin typeface="Arial" panose="020B0604020202020204" pitchFamily="34" charset="0"/>
              </a:rPr>
              <a:t>MRI</a:t>
            </a:r>
            <a:r>
              <a:rPr lang="zh-CN" altLang="en-US" sz="1400" dirty="0">
                <a:solidFill>
                  <a:srgbClr val="2E3033"/>
                </a:solidFill>
                <a:latin typeface="Arial" panose="020B0604020202020204" pitchFamily="34" charset="0"/>
              </a:rPr>
              <a:t>对受试者的言语和工作记忆中涉及的不同大脑区域体积进行了评估。</a:t>
            </a:r>
            <a:endParaRPr lang="en-US" altLang="zh-CN" sz="1400" dirty="0">
              <a:solidFill>
                <a:srgbClr val="2E3033"/>
              </a:solidFill>
              <a:latin typeface="Arial" panose="020B0604020202020204" pitchFamily="34" charset="0"/>
            </a:endParaRPr>
          </a:p>
          <a:p>
            <a:pPr algn="just"/>
            <a:r>
              <a:rPr lang="zh-CN" altLang="en-US" sz="1400" dirty="0">
                <a:solidFill>
                  <a:srgbClr val="2E3033"/>
                </a:solidFill>
                <a:latin typeface="Arial" panose="020B0604020202020204" pitchFamily="34" charset="0"/>
              </a:rPr>
              <a:t>研究结果：</a:t>
            </a:r>
            <a:endParaRPr lang="en-US" altLang="zh-CN" sz="1400" dirty="0">
              <a:solidFill>
                <a:srgbClr val="2E3033"/>
              </a:solidFill>
              <a:latin typeface="Arial" panose="020B0604020202020204" pitchFamily="34" charset="0"/>
            </a:endParaRPr>
          </a:p>
          <a:p>
            <a:pPr marL="342900" indent="-342900" algn="just">
              <a:buFont typeface="+mj-ea"/>
              <a:buAutoNum type="circleNumDbPlain"/>
            </a:pPr>
            <a:r>
              <a:rPr lang="zh-CN" altLang="en-US" sz="1400" dirty="0">
                <a:solidFill>
                  <a:srgbClr val="2E3033"/>
                </a:solidFill>
                <a:latin typeface="Arial" panose="020B0604020202020204" pitchFamily="34" charset="0"/>
              </a:rPr>
              <a:t>不同的肠道菌群成员与认知能力和特定脑区体积具有相关性：； </a:t>
            </a:r>
            <a:endParaRPr lang="en-US" altLang="zh-CN" sz="1400" dirty="0">
              <a:solidFill>
                <a:srgbClr val="2E3033"/>
              </a:solidFill>
              <a:latin typeface="Arial" panose="020B0604020202020204" pitchFamily="34" charset="0"/>
            </a:endParaRPr>
          </a:p>
          <a:p>
            <a:pPr marL="342900" indent="-342900" algn="just">
              <a:buFont typeface="+mj-ea"/>
              <a:buAutoNum type="circleNumDbPlain"/>
            </a:pPr>
            <a:r>
              <a:rPr lang="zh-CN" altLang="en-US" sz="1400" dirty="0">
                <a:solidFill>
                  <a:srgbClr val="2E3033"/>
                </a:solidFill>
                <a:latin typeface="Arial" panose="020B0604020202020204" pitchFamily="34" charset="0"/>
              </a:rPr>
              <a:t>血浆和粪便中的</a:t>
            </a:r>
            <a:r>
              <a:rPr lang="en-US" altLang="zh-CN" sz="1400" dirty="0">
                <a:solidFill>
                  <a:srgbClr val="2E3033"/>
                </a:solidFill>
                <a:latin typeface="Arial" panose="020B0604020202020204" pitchFamily="34" charset="0"/>
              </a:rPr>
              <a:t>AAA</a:t>
            </a:r>
            <a:r>
              <a:rPr lang="zh-CN" altLang="en-US" sz="1400" dirty="0">
                <a:solidFill>
                  <a:srgbClr val="2E3033"/>
                </a:solidFill>
                <a:latin typeface="Arial" panose="020B0604020202020204" pitchFamily="34" charset="0"/>
              </a:rPr>
              <a:t>（色氨酸，酪氨酸和苯丙氨酸）及其分解代谢物以及甜菜碱水平，与记忆能力存在关联。肥胖会通过影响肠道微生物对</a:t>
            </a:r>
            <a:r>
              <a:rPr lang="en-US" altLang="zh-CN" sz="1400" dirty="0">
                <a:solidFill>
                  <a:srgbClr val="2E3033"/>
                </a:solidFill>
                <a:latin typeface="Arial" panose="020B0604020202020204" pitchFamily="34" charset="0"/>
              </a:rPr>
              <a:t>AAA</a:t>
            </a:r>
            <a:r>
              <a:rPr lang="zh-CN" altLang="en-US" sz="1400" dirty="0">
                <a:solidFill>
                  <a:srgbClr val="2E3033"/>
                </a:solidFill>
                <a:latin typeface="Arial" panose="020B0604020202020204" pitchFamily="34" charset="0"/>
              </a:rPr>
              <a:t>等的代谢进而影响它们之间的相关性，导致记忆功能受到损伤。 </a:t>
            </a:r>
            <a:endParaRPr lang="en-US" altLang="zh-CN" sz="1400" dirty="0">
              <a:solidFill>
                <a:srgbClr val="2E3033"/>
              </a:solidFill>
              <a:latin typeface="Arial" panose="020B0604020202020204" pitchFamily="34" charset="0"/>
            </a:endParaRPr>
          </a:p>
          <a:p>
            <a:pPr marL="342900" indent="-342900" algn="just">
              <a:buFont typeface="+mj-ea"/>
              <a:buAutoNum type="circleNumDbPlain"/>
            </a:pPr>
            <a:r>
              <a:rPr lang="zh-CN" altLang="en-US" sz="1400" dirty="0">
                <a:solidFill>
                  <a:srgbClr val="2E3033"/>
                </a:solidFill>
                <a:latin typeface="Arial" panose="020B0604020202020204" pitchFamily="34" charset="0"/>
              </a:rPr>
              <a:t>移植肥胖者菌群的受体小鼠的短期记忆功能发生下降，明确了一些与记忆相关的微生物菌群和代谢物，肥胖通过影响肠道微生物和氨基酸代谢进而影响记忆功能。</a:t>
            </a:r>
            <a:endParaRPr lang="en-US" altLang="zh-CN" sz="1400" dirty="0">
              <a:solidFill>
                <a:srgbClr val="2E3033"/>
              </a:solidFill>
              <a:latin typeface="Arial" panose="020B0604020202020204" pitchFamily="34" charset="0"/>
            </a:endParaRPr>
          </a:p>
        </p:txBody>
      </p:sp>
      <p:sp>
        <p:nvSpPr>
          <p:cNvPr id="11" name="标题 1">
            <a:extLst>
              <a:ext uri="{FF2B5EF4-FFF2-40B4-BE49-F238E27FC236}">
                <a16:creationId xmlns:a16="http://schemas.microsoft.com/office/drawing/2014/main" id="{0BAE9DDD-F2B2-418E-BD4B-E0B1671BC07E}"/>
              </a:ext>
            </a:extLst>
          </p:cNvPr>
          <p:cNvSpPr txBox="1">
            <a:spLocks/>
          </p:cNvSpPr>
          <p:nvPr/>
        </p:nvSpPr>
        <p:spPr>
          <a:xfrm>
            <a:off x="1" y="0"/>
            <a:ext cx="6858000" cy="412595"/>
          </a:xfrm>
          <a:prstGeom prst="rect">
            <a:avLst/>
          </a:prstGeom>
        </p:spPr>
        <p:txBody>
          <a:bodyPr vert="horz" lIns="91440" tIns="45720" rIns="91440" bIns="45720" rtlCol="0" anchor="b">
            <a:normAutofit/>
          </a:bodyPr>
          <a:lstStyle>
            <a:lvl1pPr algn="ctr" defTabSz="1320793" rtl="0" eaLnBrk="1" latinLnBrk="0" hangingPunct="1">
              <a:lnSpc>
                <a:spcPct val="90000"/>
              </a:lnSpc>
              <a:spcBef>
                <a:spcPct val="0"/>
              </a:spcBef>
              <a:buNone/>
              <a:defRPr sz="8666" kern="1200">
                <a:solidFill>
                  <a:schemeClr val="tx1"/>
                </a:solidFill>
                <a:latin typeface="+mj-lt"/>
                <a:ea typeface="+mj-ea"/>
                <a:cs typeface="+mj-cs"/>
              </a:defRPr>
            </a:lvl1pPr>
          </a:lstStyle>
          <a:p>
            <a:r>
              <a:rPr lang="zh-CN" altLang="en-US" sz="2000" b="1" dirty="0">
                <a:solidFill>
                  <a:srgbClr val="2E3033"/>
                </a:solidFill>
                <a:latin typeface="杨任东竹石体-Medium" panose="02000000000000000000" pitchFamily="2" charset="-122"/>
                <a:ea typeface="杨任东竹石体-Medium" panose="02000000000000000000" pitchFamily="2" charset="-122"/>
              </a:rPr>
              <a:t>肥胖可通过肠道菌群损害记忆力</a:t>
            </a:r>
          </a:p>
        </p:txBody>
      </p:sp>
      <p:sp>
        <p:nvSpPr>
          <p:cNvPr id="7" name="文本框 6">
            <a:extLst>
              <a:ext uri="{FF2B5EF4-FFF2-40B4-BE49-F238E27FC236}">
                <a16:creationId xmlns:a16="http://schemas.microsoft.com/office/drawing/2014/main" id="{1D01FCE8-4A23-479D-B023-B8606D7E3ABD}"/>
              </a:ext>
            </a:extLst>
          </p:cNvPr>
          <p:cNvSpPr txBox="1"/>
          <p:nvPr/>
        </p:nvSpPr>
        <p:spPr>
          <a:xfrm>
            <a:off x="274598" y="3894004"/>
            <a:ext cx="6308803" cy="461665"/>
          </a:xfrm>
          <a:prstGeom prst="rect">
            <a:avLst/>
          </a:prstGeom>
          <a:noFill/>
        </p:spPr>
        <p:txBody>
          <a:bodyPr wrap="square">
            <a:spAutoFit/>
          </a:bodyPr>
          <a:lstStyle/>
          <a:p>
            <a:pPr algn="ctr"/>
            <a:r>
              <a:rPr lang="zh-CN" altLang="en-US" sz="1200" i="1" dirty="0"/>
              <a:t>肥胖会通过影响肠道微生物的组成和一些芳香族氨基酸（</a:t>
            </a:r>
            <a:r>
              <a:rPr lang="en-US" altLang="zh-CN" sz="1200" i="1" dirty="0"/>
              <a:t>AAA</a:t>
            </a:r>
            <a:r>
              <a:rPr lang="zh-CN" altLang="en-US" sz="1200" i="1" dirty="0"/>
              <a:t>）的代谢，导致短期和工作记忆能力下降。</a:t>
            </a:r>
          </a:p>
        </p:txBody>
      </p:sp>
      <p:pic>
        <p:nvPicPr>
          <p:cNvPr id="4" name="图片 3">
            <a:extLst>
              <a:ext uri="{FF2B5EF4-FFF2-40B4-BE49-F238E27FC236}">
                <a16:creationId xmlns:a16="http://schemas.microsoft.com/office/drawing/2014/main" id="{97603258-C6DF-499E-A50E-7C2767142728}"/>
              </a:ext>
            </a:extLst>
          </p:cNvPr>
          <p:cNvPicPr>
            <a:picLocks noChangeAspect="1"/>
          </p:cNvPicPr>
          <p:nvPr/>
        </p:nvPicPr>
        <p:blipFill>
          <a:blip r:embed="rId3"/>
          <a:stretch>
            <a:fillRect/>
          </a:stretch>
        </p:blipFill>
        <p:spPr>
          <a:xfrm>
            <a:off x="1656996" y="349997"/>
            <a:ext cx="3544007" cy="3544007"/>
          </a:xfrm>
          <a:prstGeom prst="rect">
            <a:avLst/>
          </a:prstGeom>
        </p:spPr>
      </p:pic>
      <p:sp>
        <p:nvSpPr>
          <p:cNvPr id="12" name="文本框 11">
            <a:extLst>
              <a:ext uri="{FF2B5EF4-FFF2-40B4-BE49-F238E27FC236}">
                <a16:creationId xmlns:a16="http://schemas.microsoft.com/office/drawing/2014/main" id="{D89A9608-A4E6-434C-BAD6-60946B126835}"/>
              </a:ext>
            </a:extLst>
          </p:cNvPr>
          <p:cNvSpPr txBox="1"/>
          <p:nvPr/>
        </p:nvSpPr>
        <p:spPr>
          <a:xfrm>
            <a:off x="0" y="9322420"/>
            <a:ext cx="6858000" cy="600164"/>
          </a:xfrm>
          <a:prstGeom prst="rect">
            <a:avLst/>
          </a:prstGeom>
          <a:noFill/>
        </p:spPr>
        <p:txBody>
          <a:bodyPr wrap="square">
            <a:spAutoFit/>
          </a:bodyPr>
          <a:lstStyle/>
          <a:p>
            <a:pPr algn="ctr"/>
            <a:r>
              <a:rPr lang="en-US" altLang="zh-CN" sz="1100" b="1" i="0" u="none" strike="noStrike" dirty="0">
                <a:solidFill>
                  <a:srgbClr val="FF7010"/>
                </a:solidFill>
                <a:effectLst/>
                <a:latin typeface="Microsoft Yahei" panose="020B0503020204020204" pitchFamily="34" charset="-122"/>
                <a:ea typeface="Microsoft Yahei" panose="020B0503020204020204" pitchFamily="34" charset="-122"/>
                <a:hlinkClick r:id="rId4"/>
              </a:rPr>
              <a:t>Obesity Impairs Short-Term and Working Memory through Gut Microbial Metabolism of Aromatic Amino Acids</a:t>
            </a:r>
            <a:br>
              <a:rPr lang="en-US" altLang="zh-CN" sz="1100" dirty="0"/>
            </a:br>
            <a:r>
              <a:rPr lang="en-US" altLang="zh-CN" sz="1100" b="0" i="1" u="none" strike="noStrike" dirty="0">
                <a:solidFill>
                  <a:srgbClr val="279EF2"/>
                </a:solidFill>
                <a:effectLst/>
                <a:latin typeface="Microsoft Yahei" panose="020B0503020204020204" pitchFamily="34" charset="-122"/>
                <a:ea typeface="Microsoft Yahei" panose="020B0503020204020204" pitchFamily="34" charset="-122"/>
                <a:hlinkClick r:id="rId5"/>
              </a:rPr>
              <a:t>Cell Metabolism</a:t>
            </a:r>
            <a:r>
              <a:rPr lang="en-US" altLang="zh-CN" sz="1100" b="0" i="0" dirty="0">
                <a:solidFill>
                  <a:srgbClr val="555555"/>
                </a:solidFill>
                <a:effectLst/>
                <a:latin typeface="Microsoft Yahei" panose="020B0503020204020204" pitchFamily="34" charset="-122"/>
                <a:ea typeface="Microsoft Yahei" panose="020B0503020204020204" pitchFamily="34" charset="-122"/>
              </a:rPr>
              <a:t> ( IF </a:t>
            </a:r>
            <a:r>
              <a:rPr lang="en-US" altLang="zh-CN" sz="1100" b="0" i="0" dirty="0">
                <a:solidFill>
                  <a:srgbClr val="FFA500"/>
                </a:solidFill>
                <a:effectLst/>
                <a:latin typeface="Microsoft Yahei" panose="020B0503020204020204" pitchFamily="34" charset="-122"/>
                <a:ea typeface="Microsoft Yahei" panose="020B0503020204020204" pitchFamily="34" charset="-122"/>
              </a:rPr>
              <a:t>21.567</a:t>
            </a:r>
            <a:r>
              <a:rPr lang="en-US" altLang="zh-CN" sz="1100" b="0" i="0" dirty="0">
                <a:solidFill>
                  <a:srgbClr val="555555"/>
                </a:solidFill>
                <a:effectLst/>
                <a:latin typeface="Microsoft Yahei" panose="020B0503020204020204" pitchFamily="34" charset="-122"/>
                <a:ea typeface="Microsoft Yahei" panose="020B0503020204020204" pitchFamily="34" charset="-122"/>
              </a:rPr>
              <a:t> ) </a:t>
            </a:r>
            <a:r>
              <a:rPr lang="en-US" altLang="zh-CN" sz="1100" b="1" i="0" dirty="0">
                <a:solidFill>
                  <a:srgbClr val="555555"/>
                </a:solidFill>
                <a:effectLst/>
                <a:latin typeface="Microsoft Yahei" panose="020B0503020204020204" pitchFamily="34" charset="-122"/>
                <a:ea typeface="Microsoft Yahei" panose="020B0503020204020204" pitchFamily="34" charset="-122"/>
              </a:rPr>
              <a:t>Pub Date : 2020-10-06</a:t>
            </a:r>
            <a:r>
              <a:rPr lang="en-US" altLang="zh-CN" sz="1100" b="0" i="0" dirty="0">
                <a:solidFill>
                  <a:srgbClr val="555555"/>
                </a:solidFill>
                <a:effectLst/>
                <a:latin typeface="Microsoft Yahei" panose="020B0503020204020204" pitchFamily="34" charset="-122"/>
                <a:ea typeface="Microsoft Yahei" panose="020B0503020204020204" pitchFamily="34" charset="-122"/>
              </a:rPr>
              <a:t> </a:t>
            </a:r>
            <a:r>
              <a:rPr lang="en-US" altLang="zh-CN" sz="1100" b="0" i="1" dirty="0">
                <a:solidFill>
                  <a:srgbClr val="555555"/>
                </a:solidFill>
                <a:effectLst/>
                <a:latin typeface="Microsoft Yahei" panose="020B0503020204020204" pitchFamily="34" charset="-122"/>
                <a:ea typeface="Microsoft Yahei" panose="020B0503020204020204" pitchFamily="34" charset="-122"/>
              </a:rPr>
              <a:t>, DOI: </a:t>
            </a:r>
            <a:r>
              <a:rPr lang="en-US" altLang="zh-CN" sz="1100" b="0" i="1" u="none" strike="noStrike" dirty="0">
                <a:solidFill>
                  <a:srgbClr val="279EF2"/>
                </a:solidFill>
                <a:effectLst/>
                <a:latin typeface="Microsoft Yahei" panose="020B0503020204020204" pitchFamily="34" charset="-122"/>
                <a:ea typeface="Microsoft Yahei" panose="020B0503020204020204" pitchFamily="34" charset="-122"/>
                <a:hlinkClick r:id="rId4"/>
              </a:rPr>
              <a:t>10.1016/j.cmet.2020.09.002</a:t>
            </a:r>
            <a:endParaRPr lang="zh-CN" altLang="en-US" sz="1100" dirty="0"/>
          </a:p>
        </p:txBody>
      </p:sp>
    </p:spTree>
    <p:extLst>
      <p:ext uri="{BB962C8B-B14F-4D97-AF65-F5344CB8AC3E}">
        <p14:creationId xmlns:p14="http://schemas.microsoft.com/office/powerpoint/2010/main" val="793272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7">
            <a:extLst>
              <a:ext uri="{FF2B5EF4-FFF2-40B4-BE49-F238E27FC236}">
                <a16:creationId xmlns:a16="http://schemas.microsoft.com/office/drawing/2014/main" id="{0352D33D-F203-431A-A545-DB0A8A0D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 y="0"/>
            <a:ext cx="6856286" cy="990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 name="Freeform: Shape 19">
            <a:extLst>
              <a:ext uri="{FF2B5EF4-FFF2-40B4-BE49-F238E27FC236}">
                <a16:creationId xmlns:a16="http://schemas.microsoft.com/office/drawing/2014/main" id="{DEC33493-8EA2-4BEB-9BF0-04EE8ADD1C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8989" y="2299010"/>
            <a:ext cx="8355979" cy="6858000"/>
          </a:xfrm>
          <a:custGeom>
            <a:avLst/>
            <a:gdLst>
              <a:gd name="connsiteX0" fmla="*/ 0 w 7856556"/>
              <a:gd name="connsiteY0" fmla="*/ 0 h 6858000"/>
              <a:gd name="connsiteX1" fmla="*/ 4680402 w 7856556"/>
              <a:gd name="connsiteY1" fmla="*/ 0 h 6858000"/>
              <a:gd name="connsiteX2" fmla="*/ 7856556 w 7856556"/>
              <a:gd name="connsiteY2" fmla="*/ 6858000 h 6858000"/>
              <a:gd name="connsiteX3" fmla="*/ 0 w 785655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56556" h="6858000">
                <a:moveTo>
                  <a:pt x="0" y="0"/>
                </a:moveTo>
                <a:lnTo>
                  <a:pt x="4680402" y="0"/>
                </a:lnTo>
                <a:lnTo>
                  <a:pt x="785655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13"/>
          </a:p>
        </p:txBody>
      </p:sp>
      <p:sp>
        <p:nvSpPr>
          <p:cNvPr id="22" name="Freeform: Shape 21">
            <a:extLst>
              <a:ext uri="{FF2B5EF4-FFF2-40B4-BE49-F238E27FC236}">
                <a16:creationId xmlns:a16="http://schemas.microsoft.com/office/drawing/2014/main" id="{171D13A1-4626-4D50-9DF7-71BB7B6B7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4676" y="2443325"/>
            <a:ext cx="8067353" cy="6858000"/>
          </a:xfrm>
          <a:custGeom>
            <a:avLst/>
            <a:gdLst>
              <a:gd name="connsiteX0" fmla="*/ 0 w 7393181"/>
              <a:gd name="connsiteY0" fmla="*/ 0 h 6858000"/>
              <a:gd name="connsiteX1" fmla="*/ 4217027 w 7393181"/>
              <a:gd name="connsiteY1" fmla="*/ 0 h 6858000"/>
              <a:gd name="connsiteX2" fmla="*/ 7393181 w 7393181"/>
              <a:gd name="connsiteY2" fmla="*/ 6858000 h 6858000"/>
              <a:gd name="connsiteX3" fmla="*/ 0 w 73931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393181" h="6858000">
                <a:moveTo>
                  <a:pt x="0" y="0"/>
                </a:moveTo>
                <a:lnTo>
                  <a:pt x="4217027" y="0"/>
                </a:lnTo>
                <a:lnTo>
                  <a:pt x="7393181"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13"/>
          </a:p>
        </p:txBody>
      </p:sp>
      <p:sp>
        <p:nvSpPr>
          <p:cNvPr id="11" name="标题 1">
            <a:extLst>
              <a:ext uri="{FF2B5EF4-FFF2-40B4-BE49-F238E27FC236}">
                <a16:creationId xmlns:a16="http://schemas.microsoft.com/office/drawing/2014/main" id="{0BAE9DDD-F2B2-418E-BD4B-E0B1671BC07E}"/>
              </a:ext>
            </a:extLst>
          </p:cNvPr>
          <p:cNvSpPr txBox="1">
            <a:spLocks/>
          </p:cNvSpPr>
          <p:nvPr/>
        </p:nvSpPr>
        <p:spPr>
          <a:xfrm>
            <a:off x="576877" y="4836110"/>
            <a:ext cx="5915025" cy="1131264"/>
          </a:xfrm>
          <a:prstGeom prst="rect">
            <a:avLst/>
          </a:prstGeom>
        </p:spPr>
        <p:txBody>
          <a:bodyPr vert="horz" lIns="91440" tIns="45720" rIns="91440" bIns="45720" rtlCol="0" anchor="ctr">
            <a:normAutofit/>
          </a:bodyPr>
          <a:lstStyle>
            <a:lvl1pPr algn="ctr" defTabSz="1320793" rtl="0" eaLnBrk="1" latinLnBrk="0" hangingPunct="1">
              <a:lnSpc>
                <a:spcPct val="90000"/>
              </a:lnSpc>
              <a:spcBef>
                <a:spcPct val="0"/>
              </a:spcBef>
              <a:buNone/>
              <a:defRPr sz="8666" kern="1200">
                <a:solidFill>
                  <a:schemeClr val="tx1"/>
                </a:solidFill>
                <a:latin typeface="+mj-lt"/>
                <a:ea typeface="+mj-ea"/>
                <a:cs typeface="+mj-cs"/>
              </a:defRPr>
            </a:lvl1pPr>
          </a:lstStyle>
          <a:p>
            <a:pPr defTabSz="685800">
              <a:spcAft>
                <a:spcPts val="600"/>
              </a:spcAft>
            </a:pPr>
            <a:r>
              <a:rPr lang="zh-CN" altLang="en-US" sz="3200" b="1" dirty="0"/>
              <a:t>宏基因组</a:t>
            </a:r>
            <a:r>
              <a:rPr lang="en-US" altLang="zh-CN" sz="3200" b="1" dirty="0"/>
              <a:t>CRISPR</a:t>
            </a:r>
            <a:r>
              <a:rPr lang="zh-CN" altLang="en-US" sz="3200" b="1" dirty="0"/>
              <a:t>分析揭示细菌与噬菌体协同进化动态图谱</a:t>
            </a:r>
          </a:p>
        </p:txBody>
      </p:sp>
      <p:pic>
        <p:nvPicPr>
          <p:cNvPr id="10" name="图片 9">
            <a:extLst>
              <a:ext uri="{FF2B5EF4-FFF2-40B4-BE49-F238E27FC236}">
                <a16:creationId xmlns:a16="http://schemas.microsoft.com/office/drawing/2014/main" id="{D5C8663F-EA81-4CF0-A8C0-7165D5E03DCB}"/>
              </a:ext>
            </a:extLst>
          </p:cNvPr>
          <p:cNvPicPr>
            <a:picLocks noChangeAspect="1"/>
          </p:cNvPicPr>
          <p:nvPr/>
        </p:nvPicPr>
        <p:blipFill>
          <a:blip r:embed="rId3"/>
          <a:stretch>
            <a:fillRect/>
          </a:stretch>
        </p:blipFill>
        <p:spPr>
          <a:xfrm>
            <a:off x="1025912" y="792480"/>
            <a:ext cx="4806175" cy="3352306"/>
          </a:xfrm>
          <a:prstGeom prst="rect">
            <a:avLst/>
          </a:prstGeom>
        </p:spPr>
      </p:pic>
      <p:sp>
        <p:nvSpPr>
          <p:cNvPr id="5" name="副标题 2">
            <a:extLst>
              <a:ext uri="{FF2B5EF4-FFF2-40B4-BE49-F238E27FC236}">
                <a16:creationId xmlns:a16="http://schemas.microsoft.com/office/drawing/2014/main" id="{F31B47AC-11A9-4A95-A3BF-1E712ACFDD0E}"/>
              </a:ext>
            </a:extLst>
          </p:cNvPr>
          <p:cNvSpPr txBox="1">
            <a:spLocks/>
          </p:cNvSpPr>
          <p:nvPr/>
        </p:nvSpPr>
        <p:spPr>
          <a:xfrm>
            <a:off x="576877" y="6155472"/>
            <a:ext cx="5809635" cy="2958047"/>
          </a:xfrm>
          <a:prstGeom prst="rect">
            <a:avLst/>
          </a:prstGeom>
        </p:spPr>
        <p:txBody>
          <a:bodyPr vert="horz" lIns="91440" tIns="45720" rIns="91440" bIns="45720" rtlCol="0" anchor="ctr">
            <a:noAutofit/>
          </a:bodyPr>
          <a:lstStyle>
            <a:lvl1pPr marL="0" indent="0" algn="ctr" defTabSz="1320793" rtl="0" eaLnBrk="1" latinLnBrk="0" hangingPunct="1">
              <a:lnSpc>
                <a:spcPct val="90000"/>
              </a:lnSpc>
              <a:spcBef>
                <a:spcPts val="1446"/>
              </a:spcBef>
              <a:buFont typeface="Arial" panose="020B0604020202020204" pitchFamily="34" charset="0"/>
              <a:buNone/>
              <a:defRPr sz="3467" kern="1200">
                <a:solidFill>
                  <a:schemeClr val="tx1"/>
                </a:solidFill>
                <a:latin typeface="+mn-lt"/>
                <a:ea typeface="+mn-ea"/>
                <a:cs typeface="+mn-cs"/>
              </a:defRPr>
            </a:lvl1pPr>
            <a:lvl2pPr marL="660397" indent="0" algn="ctr" defTabSz="1320793" rtl="0" eaLnBrk="1" latinLnBrk="0" hangingPunct="1">
              <a:lnSpc>
                <a:spcPct val="90000"/>
              </a:lnSpc>
              <a:spcBef>
                <a:spcPts val="722"/>
              </a:spcBef>
              <a:buFont typeface="Arial" panose="020B0604020202020204" pitchFamily="34" charset="0"/>
              <a:buNone/>
              <a:defRPr sz="2889" kern="1200">
                <a:solidFill>
                  <a:schemeClr val="tx1"/>
                </a:solidFill>
                <a:latin typeface="+mn-lt"/>
                <a:ea typeface="+mn-ea"/>
                <a:cs typeface="+mn-cs"/>
              </a:defRPr>
            </a:lvl2pPr>
            <a:lvl3pPr marL="1320793" indent="0" algn="ctr" defTabSz="1320793" rtl="0" eaLnBrk="1" latinLnBrk="0" hangingPunct="1">
              <a:lnSpc>
                <a:spcPct val="90000"/>
              </a:lnSpc>
              <a:spcBef>
                <a:spcPts val="722"/>
              </a:spcBef>
              <a:buFont typeface="Arial" panose="020B0604020202020204" pitchFamily="34" charset="0"/>
              <a:buNone/>
              <a:defRPr sz="2601" kern="1200">
                <a:solidFill>
                  <a:schemeClr val="tx1"/>
                </a:solidFill>
                <a:latin typeface="+mn-lt"/>
                <a:ea typeface="+mn-ea"/>
                <a:cs typeface="+mn-cs"/>
              </a:defRPr>
            </a:lvl3pPr>
            <a:lvl4pPr marL="1981188"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4pPr>
            <a:lvl5pPr marL="2641585"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5pPr>
            <a:lvl6pPr marL="3301981"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6pPr>
            <a:lvl7pPr marL="3962376"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7pPr>
            <a:lvl8pPr marL="4622773"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8pPr>
            <a:lvl9pPr marL="5283170"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9pPr>
          </a:lstStyle>
          <a:p>
            <a:pPr indent="-171450" algn="l" defTabSz="685800">
              <a:buFont typeface="Arial" panose="020B0604020202020204" pitchFamily="34" charset="0"/>
              <a:buChar char="•"/>
            </a:pPr>
            <a:r>
              <a:rPr lang="zh-CN" altLang="en-US" sz="900" b="1" dirty="0"/>
              <a:t>研究背景</a:t>
            </a:r>
            <a:r>
              <a:rPr lang="zh-CN" altLang="en-US" sz="900" dirty="0"/>
              <a:t>：细菌病毒在自然环境中广泛而丰富。它们通过与宿主的相互作用影响生态系统的功能。噬菌体</a:t>
            </a:r>
            <a:r>
              <a:rPr lang="en-US" altLang="zh-CN" sz="900" dirty="0"/>
              <a:t>-</a:t>
            </a:r>
            <a:r>
              <a:rPr lang="zh-CN" altLang="en-US" sz="900" dirty="0"/>
              <a:t>宿主配对的研究促进了我们对细菌和噬菌体表型和遗传多样性的理解，但其相互作用的动力学知之甚少。</a:t>
            </a:r>
            <a:endParaRPr lang="en-US" altLang="zh-CN" sz="900" dirty="0"/>
          </a:p>
          <a:p>
            <a:pPr indent="-171450" algn="l" defTabSz="685800">
              <a:buFont typeface="Arial" panose="020B0604020202020204" pitchFamily="34" charset="0"/>
              <a:buChar char="•"/>
            </a:pPr>
            <a:r>
              <a:rPr lang="zh-CN" altLang="en-US" sz="900" b="1" dirty="0"/>
              <a:t>研究目的</a:t>
            </a:r>
            <a:r>
              <a:rPr lang="zh-CN" altLang="en-US" sz="900" dirty="0"/>
              <a:t>：本研究从污水处理厂收集三年样本及数据，对</a:t>
            </a:r>
            <a:r>
              <a:rPr lang="en-US" altLang="zh-CN" sz="900" dirty="0" err="1"/>
              <a:t>Gordonia</a:t>
            </a:r>
            <a:r>
              <a:rPr lang="zh-CN" altLang="en-US" sz="900" dirty="0"/>
              <a:t>及其噬菌体之间相互作用的进行了宏基因组测序动态观察。在相对高的时间分辨率下获得自然进化过程中，种群协同进化的动态图谱。</a:t>
            </a:r>
            <a:endParaRPr lang="en-US" altLang="zh-CN" sz="900" dirty="0"/>
          </a:p>
          <a:p>
            <a:pPr indent="-171450" algn="l" defTabSz="685800">
              <a:buFont typeface="Arial" panose="020B0604020202020204" pitchFamily="34" charset="0"/>
              <a:buChar char="•"/>
            </a:pPr>
            <a:r>
              <a:rPr lang="zh-CN" altLang="en-US" sz="900" b="1" dirty="0"/>
              <a:t>研究设计：</a:t>
            </a:r>
            <a:r>
              <a:rPr lang="zh-CN" altLang="en-US" sz="900" dirty="0"/>
              <a:t>协同进化之后，监测</a:t>
            </a:r>
            <a:r>
              <a:rPr lang="en-US" altLang="zh-CN" sz="900" dirty="0" err="1"/>
              <a:t>Gordonia</a:t>
            </a:r>
            <a:r>
              <a:rPr lang="zh-CN" altLang="en-US" sz="900" dirty="0"/>
              <a:t>宏基因组组装基因组的</a:t>
            </a:r>
            <a:r>
              <a:rPr lang="en-US" altLang="zh-CN" sz="900" dirty="0"/>
              <a:t>CRISPR</a:t>
            </a:r>
            <a:r>
              <a:rPr lang="zh-CN" altLang="en-US" sz="900" dirty="0"/>
              <a:t>位点随时间的变化，以及病毒基因组的相互变化。</a:t>
            </a:r>
            <a:endParaRPr lang="en-US" altLang="zh-CN" sz="900" dirty="0"/>
          </a:p>
          <a:p>
            <a:pPr indent="-171450" algn="l" defTabSz="685800">
              <a:buFont typeface="Arial" panose="020B0604020202020204" pitchFamily="34" charset="0"/>
              <a:buChar char="•"/>
            </a:pPr>
            <a:r>
              <a:rPr lang="zh-CN" altLang="en-US" sz="900" b="1" dirty="0"/>
              <a:t>研究结果：</a:t>
            </a:r>
            <a:endParaRPr lang="en-US" altLang="zh-CN" sz="900" b="1" dirty="0"/>
          </a:p>
          <a:p>
            <a:pPr marL="342900" indent="-171450" algn="l" defTabSz="685800">
              <a:buFont typeface="Arial" panose="020B0604020202020204" pitchFamily="34" charset="0"/>
              <a:buChar char="•"/>
            </a:pPr>
            <a:r>
              <a:rPr lang="zh-CN" altLang="en-US" sz="900" dirty="0"/>
              <a:t>全基因组分析表明：</a:t>
            </a:r>
            <a:r>
              <a:rPr lang="en-US" altLang="zh-CN" sz="900" dirty="0" err="1"/>
              <a:t>Gordonia</a:t>
            </a:r>
            <a:r>
              <a:rPr lang="zh-CN" altLang="en-US" sz="900" dirty="0"/>
              <a:t>品系变异性较低，</a:t>
            </a:r>
            <a:r>
              <a:rPr lang="en-US" altLang="zh-CN" sz="900" dirty="0"/>
              <a:t>CRISPR</a:t>
            </a:r>
            <a:r>
              <a:rPr lang="zh-CN" altLang="en-US" sz="900" dirty="0"/>
              <a:t>基因座的末端几乎是克隆保存的。新的</a:t>
            </a:r>
            <a:r>
              <a:rPr lang="en-US" altLang="zh-CN" sz="900" dirty="0"/>
              <a:t>spacers(</a:t>
            </a:r>
            <a:r>
              <a:rPr lang="zh-CN" altLang="en-US" sz="900" dirty="0"/>
              <a:t>基因组靶向序列</a:t>
            </a:r>
            <a:r>
              <a:rPr lang="en-US" altLang="zh-CN" sz="900" dirty="0"/>
              <a:t>)</a:t>
            </a:r>
            <a:r>
              <a:rPr lang="zh-CN" altLang="en-US" sz="900" dirty="0"/>
              <a:t>在多种细菌中共存。</a:t>
            </a:r>
            <a:endParaRPr lang="en-US" altLang="zh-CN" sz="900" dirty="0"/>
          </a:p>
          <a:p>
            <a:pPr marL="342900" indent="-171450" algn="l" defTabSz="685800">
              <a:buFont typeface="Arial" panose="020B0604020202020204" pitchFamily="34" charset="0"/>
              <a:buChar char="•"/>
            </a:pPr>
            <a:r>
              <a:rPr lang="zh-CN" altLang="en-US" sz="900" dirty="0"/>
              <a:t>微生物宿主携带较短的</a:t>
            </a:r>
            <a:r>
              <a:rPr lang="en-US" altLang="zh-CN" sz="900" dirty="0"/>
              <a:t>CRISPR</a:t>
            </a:r>
            <a:r>
              <a:rPr lang="zh-CN" altLang="en-US" sz="900" dirty="0"/>
              <a:t>基因座，只包含来自祖先的</a:t>
            </a:r>
            <a:r>
              <a:rPr lang="en-US" altLang="zh-CN" sz="900" dirty="0"/>
              <a:t>spacers</a:t>
            </a:r>
            <a:r>
              <a:rPr lang="zh-CN" altLang="en-US" sz="900" dirty="0"/>
              <a:t>，没有获得新的</a:t>
            </a:r>
            <a:r>
              <a:rPr lang="en-US" altLang="zh-CN" sz="900" dirty="0"/>
              <a:t>spacers</a:t>
            </a:r>
            <a:r>
              <a:rPr lang="zh-CN" altLang="en-US" sz="900" dirty="0"/>
              <a:t>来对抗共存的噬菌体，占大多数样本中宿主丰度的一半以上。</a:t>
            </a:r>
            <a:endParaRPr lang="en-US" altLang="zh-CN" sz="900" dirty="0"/>
          </a:p>
          <a:p>
            <a:pPr marL="342900" indent="-171450" algn="l" defTabSz="685800">
              <a:buFont typeface="Arial" panose="020B0604020202020204" pitchFamily="34" charset="0"/>
              <a:buChar char="•"/>
            </a:pPr>
            <a:r>
              <a:rPr lang="zh-CN" altLang="en-US" sz="900" dirty="0"/>
              <a:t>噬菌体基因组通过引入方向性变化共同进化，而不倾向于</a:t>
            </a:r>
            <a:r>
              <a:rPr lang="en-US" altLang="zh-CN" sz="900" dirty="0"/>
              <a:t>protospacer</a:t>
            </a:r>
            <a:r>
              <a:rPr lang="zh-CN" altLang="en-US" sz="900" dirty="0"/>
              <a:t>和</a:t>
            </a:r>
            <a:r>
              <a:rPr lang="en-US" altLang="zh-CN" sz="900" dirty="0"/>
              <a:t>PAM</a:t>
            </a:r>
            <a:r>
              <a:rPr lang="zh-CN" altLang="en-US" sz="900" dirty="0"/>
              <a:t>区的突变。</a:t>
            </a:r>
            <a:endParaRPr lang="en-US" altLang="zh-CN" sz="900" dirty="0"/>
          </a:p>
          <a:p>
            <a:pPr indent="-171450" algn="l" defTabSz="685800">
              <a:buFont typeface="Arial" panose="020B0604020202020204" pitchFamily="34" charset="0"/>
              <a:buChar char="•"/>
            </a:pPr>
            <a:r>
              <a:rPr lang="zh-CN" altLang="en-US" sz="900" b="1" dirty="0"/>
              <a:t>研究结论</a:t>
            </a:r>
            <a:r>
              <a:rPr lang="zh-CN" altLang="en-US" sz="900" dirty="0"/>
              <a:t>：宿主和病毒基因组时间分辨变异的宏基因组重建揭示了群体水平上的复杂性如何对细菌</a:t>
            </a:r>
            <a:r>
              <a:rPr lang="en-US" altLang="zh-CN" sz="900" dirty="0"/>
              <a:t>-</a:t>
            </a:r>
            <a:r>
              <a:rPr lang="zh-CN" altLang="en-US" sz="900" dirty="0"/>
              <a:t>噬菌体共存产生重要影响。</a:t>
            </a:r>
          </a:p>
        </p:txBody>
      </p:sp>
      <p:sp>
        <p:nvSpPr>
          <p:cNvPr id="13" name="文本框 12">
            <a:extLst>
              <a:ext uri="{FF2B5EF4-FFF2-40B4-BE49-F238E27FC236}">
                <a16:creationId xmlns:a16="http://schemas.microsoft.com/office/drawing/2014/main" id="{C3749727-95A5-409A-928C-0D688C19D7F6}"/>
              </a:ext>
            </a:extLst>
          </p:cNvPr>
          <p:cNvSpPr txBox="1"/>
          <p:nvPr/>
        </p:nvSpPr>
        <p:spPr>
          <a:xfrm>
            <a:off x="-22" y="9253464"/>
            <a:ext cx="6857954" cy="646331"/>
          </a:xfrm>
          <a:prstGeom prst="rect">
            <a:avLst/>
          </a:prstGeom>
          <a:noFill/>
        </p:spPr>
        <p:txBody>
          <a:bodyPr wrap="square">
            <a:spAutoFit/>
          </a:bodyPr>
          <a:lstStyle/>
          <a:p>
            <a:pPr algn="ctr">
              <a:spcAft>
                <a:spcPts val="600"/>
              </a:spcAft>
            </a:pPr>
            <a:r>
              <a:rPr lang="en-US" altLang="zh-CN" sz="1200" b="1" i="0" u="none" strike="noStrike" dirty="0">
                <a:solidFill>
                  <a:srgbClr val="555555"/>
                </a:solidFill>
                <a:effectLst/>
                <a:latin typeface="Microsoft Yahei" panose="020B0503020204020204" pitchFamily="34" charset="-122"/>
                <a:ea typeface="Microsoft Yahei" panose="020B0503020204020204" pitchFamily="34" charset="-122"/>
                <a:hlinkClick r:id="rId4"/>
              </a:rPr>
              <a:t>Long-run bacteria-phage coexistence dynamics under natural habitat conditions in an environmental biotechnology system</a:t>
            </a:r>
            <a:br>
              <a:rPr lang="en-US" altLang="zh-CN" sz="1200" dirty="0"/>
            </a:br>
            <a:r>
              <a:rPr lang="en-US" altLang="zh-CN" sz="1200" b="0" i="1" u="none" strike="noStrike" dirty="0">
                <a:solidFill>
                  <a:srgbClr val="279EF2"/>
                </a:solidFill>
                <a:effectLst/>
                <a:latin typeface="Microsoft Yahei" panose="020B0503020204020204" pitchFamily="34" charset="-122"/>
                <a:ea typeface="Microsoft Yahei" panose="020B0503020204020204" pitchFamily="34" charset="-122"/>
                <a:hlinkClick r:id="rId5"/>
              </a:rPr>
              <a:t>The ISME Journal</a:t>
            </a:r>
            <a:r>
              <a:rPr lang="en-US" altLang="zh-CN" sz="1200" b="0" i="0" dirty="0">
                <a:solidFill>
                  <a:srgbClr val="555555"/>
                </a:solidFill>
                <a:effectLst/>
                <a:latin typeface="Microsoft Yahei" panose="020B0503020204020204" pitchFamily="34" charset="-122"/>
                <a:ea typeface="Microsoft Yahei" panose="020B0503020204020204" pitchFamily="34" charset="-122"/>
              </a:rPr>
              <a:t> ( IF </a:t>
            </a:r>
            <a:r>
              <a:rPr lang="en-US" altLang="zh-CN" sz="1200" b="0" i="0" dirty="0">
                <a:solidFill>
                  <a:srgbClr val="FFA500"/>
                </a:solidFill>
                <a:effectLst/>
                <a:latin typeface="Microsoft Yahei" panose="020B0503020204020204" pitchFamily="34" charset="-122"/>
                <a:ea typeface="Microsoft Yahei" panose="020B0503020204020204" pitchFamily="34" charset="-122"/>
              </a:rPr>
              <a:t>9.180</a:t>
            </a:r>
            <a:r>
              <a:rPr lang="en-US" altLang="zh-CN" sz="1200" b="0" i="0" dirty="0">
                <a:solidFill>
                  <a:srgbClr val="555555"/>
                </a:solidFill>
                <a:effectLst/>
                <a:latin typeface="Microsoft Yahei" panose="020B0503020204020204" pitchFamily="34" charset="-122"/>
                <a:ea typeface="Microsoft Yahei" panose="020B0503020204020204" pitchFamily="34" charset="-122"/>
              </a:rPr>
              <a:t> ) </a:t>
            </a:r>
            <a:r>
              <a:rPr lang="en-US" altLang="zh-CN" sz="1200" b="1" i="0" dirty="0">
                <a:solidFill>
                  <a:srgbClr val="555555"/>
                </a:solidFill>
                <a:effectLst/>
                <a:latin typeface="Microsoft Yahei" panose="020B0503020204020204" pitchFamily="34" charset="-122"/>
                <a:ea typeface="Microsoft Yahei" panose="020B0503020204020204" pitchFamily="34" charset="-122"/>
              </a:rPr>
              <a:t>Pub Date : 2020-10-16</a:t>
            </a:r>
            <a:r>
              <a:rPr lang="en-US" altLang="zh-CN" sz="1200" b="0" i="0" dirty="0">
                <a:solidFill>
                  <a:srgbClr val="555555"/>
                </a:solidFill>
                <a:effectLst/>
                <a:latin typeface="Microsoft Yahei" panose="020B0503020204020204" pitchFamily="34" charset="-122"/>
                <a:ea typeface="Microsoft Yahei" panose="020B0503020204020204" pitchFamily="34" charset="-122"/>
              </a:rPr>
              <a:t> </a:t>
            </a:r>
            <a:r>
              <a:rPr lang="en-US" altLang="zh-CN" sz="1200" b="0" i="1" dirty="0">
                <a:solidFill>
                  <a:srgbClr val="555555"/>
                </a:solidFill>
                <a:effectLst/>
                <a:latin typeface="Microsoft Yahei" panose="020B0503020204020204" pitchFamily="34" charset="-122"/>
                <a:ea typeface="Microsoft Yahei" panose="020B0503020204020204" pitchFamily="34" charset="-122"/>
              </a:rPr>
              <a:t>, DOI: </a:t>
            </a:r>
            <a:r>
              <a:rPr lang="en-US" altLang="zh-CN" sz="1200" b="0" i="1" u="none" strike="noStrike" dirty="0">
                <a:solidFill>
                  <a:srgbClr val="279EF2"/>
                </a:solidFill>
                <a:effectLst/>
                <a:latin typeface="Microsoft Yahei" panose="020B0503020204020204" pitchFamily="34" charset="-122"/>
                <a:ea typeface="Microsoft Yahei" panose="020B0503020204020204" pitchFamily="34" charset="-122"/>
                <a:hlinkClick r:id="rId4"/>
              </a:rPr>
              <a:t>10.1038/s41396-020-00802-z</a:t>
            </a:r>
            <a:endParaRPr lang="zh-CN" altLang="en-US" sz="1200" dirty="0"/>
          </a:p>
        </p:txBody>
      </p:sp>
      <p:sp>
        <p:nvSpPr>
          <p:cNvPr id="26" name="文本框 25">
            <a:extLst>
              <a:ext uri="{FF2B5EF4-FFF2-40B4-BE49-F238E27FC236}">
                <a16:creationId xmlns:a16="http://schemas.microsoft.com/office/drawing/2014/main" id="{72865B29-E0E9-4355-BE75-CEA507274CB4}"/>
              </a:ext>
            </a:extLst>
          </p:cNvPr>
          <p:cNvSpPr txBox="1"/>
          <p:nvPr/>
        </p:nvSpPr>
        <p:spPr>
          <a:xfrm>
            <a:off x="256478" y="4158"/>
            <a:ext cx="6400800" cy="276999"/>
          </a:xfrm>
          <a:prstGeom prst="rect">
            <a:avLst/>
          </a:prstGeom>
          <a:noFill/>
        </p:spPr>
        <p:txBody>
          <a:bodyPr wrap="square">
            <a:spAutoFit/>
          </a:bodyPr>
          <a:lstStyle/>
          <a:p>
            <a:r>
              <a:rPr lang="en-US" altLang="zh-CN" sz="1200" dirty="0">
                <a:solidFill>
                  <a:schemeClr val="bg1">
                    <a:lumMod val="50000"/>
                    <a:lumOff val="50000"/>
                  </a:schemeClr>
                </a:solidFill>
              </a:rPr>
              <a:t>Reconstruction of the spacer arrangement of </a:t>
            </a:r>
            <a:r>
              <a:rPr lang="en-US" altLang="zh-CN" sz="1200" dirty="0" err="1">
                <a:solidFill>
                  <a:schemeClr val="bg1">
                    <a:lumMod val="50000"/>
                    <a:lumOff val="50000"/>
                  </a:schemeClr>
                </a:solidFill>
              </a:rPr>
              <a:t>Gordonia’s</a:t>
            </a:r>
            <a:r>
              <a:rPr lang="en-US" altLang="zh-CN" sz="1200" dirty="0">
                <a:solidFill>
                  <a:schemeClr val="bg1">
                    <a:lumMod val="50000"/>
                    <a:lumOff val="50000"/>
                  </a:schemeClr>
                </a:solidFill>
              </a:rPr>
              <a:t> CRISPR-1 across metagenomes</a:t>
            </a:r>
            <a:endParaRPr lang="zh-CN" altLang="en-US" sz="1200" dirty="0">
              <a:solidFill>
                <a:schemeClr val="bg1">
                  <a:lumMod val="50000"/>
                  <a:lumOff val="50000"/>
                </a:schemeClr>
              </a:solidFill>
            </a:endParaRPr>
          </a:p>
        </p:txBody>
      </p:sp>
    </p:spTree>
    <p:extLst>
      <p:ext uri="{BB962C8B-B14F-4D97-AF65-F5344CB8AC3E}">
        <p14:creationId xmlns:p14="http://schemas.microsoft.com/office/powerpoint/2010/main" val="23681870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0BAE9DDD-F2B2-418E-BD4B-E0B1671BC07E}"/>
              </a:ext>
            </a:extLst>
          </p:cNvPr>
          <p:cNvSpPr txBox="1">
            <a:spLocks/>
          </p:cNvSpPr>
          <p:nvPr/>
        </p:nvSpPr>
        <p:spPr>
          <a:xfrm>
            <a:off x="1" y="0"/>
            <a:ext cx="6858000" cy="412595"/>
          </a:xfrm>
          <a:prstGeom prst="rect">
            <a:avLst/>
          </a:prstGeom>
        </p:spPr>
        <p:txBody>
          <a:bodyPr vert="horz" lIns="91440" tIns="45720" rIns="91440" bIns="45720" rtlCol="0" anchor="b">
            <a:normAutofit/>
          </a:bodyPr>
          <a:lstStyle>
            <a:lvl1pPr algn="ctr" defTabSz="1320793" rtl="0" eaLnBrk="1" latinLnBrk="0" hangingPunct="1">
              <a:lnSpc>
                <a:spcPct val="90000"/>
              </a:lnSpc>
              <a:spcBef>
                <a:spcPct val="0"/>
              </a:spcBef>
              <a:buNone/>
              <a:defRPr sz="8666" kern="1200">
                <a:solidFill>
                  <a:schemeClr val="tx1"/>
                </a:solidFill>
                <a:latin typeface="+mj-lt"/>
                <a:ea typeface="+mj-ea"/>
                <a:cs typeface="+mj-cs"/>
              </a:defRPr>
            </a:lvl1pPr>
          </a:lstStyle>
          <a:p>
            <a:r>
              <a:rPr lang="zh-CN" altLang="en-US" sz="2000" b="1" dirty="0">
                <a:solidFill>
                  <a:srgbClr val="2E3033"/>
                </a:solidFill>
                <a:latin typeface="杨任东竹石体-Medium" panose="02000000000000000000" pitchFamily="2" charset="-122"/>
                <a:ea typeface="杨任东竹石体-Medium" panose="02000000000000000000" pitchFamily="2" charset="-122"/>
              </a:rPr>
              <a:t>肽聚糖的生物合成和重塑</a:t>
            </a:r>
          </a:p>
        </p:txBody>
      </p:sp>
      <p:sp>
        <p:nvSpPr>
          <p:cNvPr id="5" name="副标题 2">
            <a:extLst>
              <a:ext uri="{FF2B5EF4-FFF2-40B4-BE49-F238E27FC236}">
                <a16:creationId xmlns:a16="http://schemas.microsoft.com/office/drawing/2014/main" id="{EE482C61-60EA-4A09-9898-4A3E33B9B2E7}"/>
              </a:ext>
            </a:extLst>
          </p:cNvPr>
          <p:cNvSpPr txBox="1">
            <a:spLocks/>
          </p:cNvSpPr>
          <p:nvPr/>
        </p:nvSpPr>
        <p:spPr>
          <a:xfrm>
            <a:off x="0" y="5655781"/>
            <a:ext cx="6857999" cy="3664483"/>
          </a:xfrm>
          <a:prstGeom prst="rect">
            <a:avLst/>
          </a:prstGeom>
        </p:spPr>
        <p:txBody>
          <a:bodyPr vert="horz" lIns="91440" tIns="45720" rIns="91440" bIns="45720" rtlCol="0" anchor="ctr">
            <a:noAutofit/>
          </a:bodyPr>
          <a:lstStyle>
            <a:lvl1pPr marL="0" indent="0" algn="ctr" defTabSz="1320793" rtl="0" eaLnBrk="1" latinLnBrk="0" hangingPunct="1">
              <a:lnSpc>
                <a:spcPct val="90000"/>
              </a:lnSpc>
              <a:spcBef>
                <a:spcPts val="1446"/>
              </a:spcBef>
              <a:buFont typeface="Arial" panose="020B0604020202020204" pitchFamily="34" charset="0"/>
              <a:buNone/>
              <a:defRPr sz="3467" kern="1200">
                <a:solidFill>
                  <a:schemeClr val="tx1"/>
                </a:solidFill>
                <a:latin typeface="+mn-lt"/>
                <a:ea typeface="+mn-ea"/>
                <a:cs typeface="+mn-cs"/>
              </a:defRPr>
            </a:lvl1pPr>
            <a:lvl2pPr marL="660397" indent="0" algn="ctr" defTabSz="1320793" rtl="0" eaLnBrk="1" latinLnBrk="0" hangingPunct="1">
              <a:lnSpc>
                <a:spcPct val="90000"/>
              </a:lnSpc>
              <a:spcBef>
                <a:spcPts val="722"/>
              </a:spcBef>
              <a:buFont typeface="Arial" panose="020B0604020202020204" pitchFamily="34" charset="0"/>
              <a:buNone/>
              <a:defRPr sz="2889" kern="1200">
                <a:solidFill>
                  <a:schemeClr val="tx1"/>
                </a:solidFill>
                <a:latin typeface="+mn-lt"/>
                <a:ea typeface="+mn-ea"/>
                <a:cs typeface="+mn-cs"/>
              </a:defRPr>
            </a:lvl2pPr>
            <a:lvl3pPr marL="1320793" indent="0" algn="ctr" defTabSz="1320793" rtl="0" eaLnBrk="1" latinLnBrk="0" hangingPunct="1">
              <a:lnSpc>
                <a:spcPct val="90000"/>
              </a:lnSpc>
              <a:spcBef>
                <a:spcPts val="722"/>
              </a:spcBef>
              <a:buFont typeface="Arial" panose="020B0604020202020204" pitchFamily="34" charset="0"/>
              <a:buNone/>
              <a:defRPr sz="2601" kern="1200">
                <a:solidFill>
                  <a:schemeClr val="tx1"/>
                </a:solidFill>
                <a:latin typeface="+mn-lt"/>
                <a:ea typeface="+mn-ea"/>
                <a:cs typeface="+mn-cs"/>
              </a:defRPr>
            </a:lvl3pPr>
            <a:lvl4pPr marL="1981188"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4pPr>
            <a:lvl5pPr marL="2641585"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5pPr>
            <a:lvl6pPr marL="3301981"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6pPr>
            <a:lvl7pPr marL="3962376"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7pPr>
            <a:lvl8pPr marL="4622773"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8pPr>
            <a:lvl9pPr marL="5283170" indent="0" algn="ctr" defTabSz="1320793" rtl="0" eaLnBrk="1" latinLnBrk="0" hangingPunct="1">
              <a:lnSpc>
                <a:spcPct val="90000"/>
              </a:lnSpc>
              <a:spcBef>
                <a:spcPts val="722"/>
              </a:spcBef>
              <a:buFont typeface="Arial" panose="020B0604020202020204" pitchFamily="34" charset="0"/>
              <a:buNone/>
              <a:defRPr sz="2311" kern="1200">
                <a:solidFill>
                  <a:schemeClr val="tx1"/>
                </a:solidFill>
                <a:latin typeface="+mn-lt"/>
                <a:ea typeface="+mn-ea"/>
                <a:cs typeface="+mn-cs"/>
              </a:defRPr>
            </a:lvl9pPr>
          </a:lstStyle>
          <a:p>
            <a:pPr algn="l" defTabSz="685800"/>
            <a:r>
              <a:rPr lang="zh-CN" altLang="en-US" sz="1200" b="1" dirty="0"/>
              <a:t>研究背景</a:t>
            </a:r>
            <a:r>
              <a:rPr lang="zh-CN" altLang="en-US" sz="1200" dirty="0"/>
              <a:t>：细菌肽聚糖层在细胞周围形成一个复杂的网状结构，赋予细胞刚性以承受细胞质膨胀和承受压力的能力。细菌细胞生长和分裂</a:t>
            </a:r>
            <a:r>
              <a:rPr lang="en-US" altLang="zh-CN" sz="1200" dirty="0"/>
              <a:t>,</a:t>
            </a:r>
            <a:r>
              <a:rPr lang="zh-CN" altLang="en-US" sz="1200" dirty="0"/>
              <a:t>重塑的交联肽聚糖是至关重要。</a:t>
            </a:r>
            <a:endParaRPr lang="en-US" altLang="zh-CN" sz="1200" dirty="0"/>
          </a:p>
          <a:p>
            <a:pPr algn="l" defTabSz="685800"/>
            <a:r>
              <a:rPr lang="zh-CN" altLang="en-US" sz="1200" b="1" dirty="0"/>
              <a:t>研究目的</a:t>
            </a:r>
            <a:r>
              <a:rPr lang="zh-CN" altLang="en-US" sz="1200" dirty="0"/>
              <a:t>：了解各种不同生物体肽聚糖的生物合成和重塑机制</a:t>
            </a:r>
            <a:endParaRPr lang="en-US" altLang="zh-CN" sz="1200" dirty="0"/>
          </a:p>
          <a:p>
            <a:pPr algn="l" defTabSz="685800"/>
            <a:r>
              <a:rPr lang="zh-CN" altLang="en-US" sz="1200" b="1" dirty="0"/>
              <a:t>研究结果：</a:t>
            </a:r>
            <a:endParaRPr lang="en-US" altLang="zh-CN" sz="1200" b="1" dirty="0"/>
          </a:p>
          <a:p>
            <a:pPr marL="342900" indent="-171450" algn="l" defTabSz="685800">
              <a:buFont typeface="Arial" panose="020B0604020202020204" pitchFamily="34" charset="0"/>
              <a:buChar char="•"/>
            </a:pPr>
            <a:r>
              <a:rPr lang="en-US" altLang="zh-CN" sz="1200" dirty="0"/>
              <a:t>PG</a:t>
            </a:r>
            <a:r>
              <a:rPr lang="zh-CN" altLang="en-US" sz="1200" dirty="0"/>
              <a:t>重塑酶释放</a:t>
            </a:r>
            <a:r>
              <a:rPr lang="en-US" altLang="zh-CN" sz="1200" dirty="0"/>
              <a:t>PG</a:t>
            </a:r>
            <a:r>
              <a:rPr lang="zh-CN" altLang="en-US" sz="1200" dirty="0"/>
              <a:t>片段，这些被细胞膜渗透酶</a:t>
            </a:r>
            <a:r>
              <a:rPr lang="en-US" altLang="zh-CN" sz="1200" dirty="0" err="1"/>
              <a:t>AmpG</a:t>
            </a:r>
            <a:r>
              <a:rPr lang="zh-CN" altLang="en-US" sz="1200" dirty="0"/>
              <a:t>运输回细胞质。</a:t>
            </a:r>
            <a:r>
              <a:rPr lang="en-US" altLang="zh-CN" sz="1200" dirty="0"/>
              <a:t>PG</a:t>
            </a:r>
            <a:r>
              <a:rPr lang="zh-CN" altLang="en-US" sz="1200" dirty="0"/>
              <a:t>片段被进一步分解为最小的</a:t>
            </a:r>
            <a:r>
              <a:rPr lang="en-US" altLang="zh-CN" sz="1200" dirty="0"/>
              <a:t>PG</a:t>
            </a:r>
            <a:r>
              <a:rPr lang="zh-CN" altLang="en-US" sz="1200" dirty="0"/>
              <a:t>亚基，进入</a:t>
            </a:r>
            <a:r>
              <a:rPr lang="en-US" altLang="zh-CN" sz="1200" dirty="0"/>
              <a:t>PG</a:t>
            </a:r>
            <a:r>
              <a:rPr lang="zh-CN" altLang="en-US" sz="1200" dirty="0"/>
              <a:t>生物合成途径。</a:t>
            </a:r>
            <a:endParaRPr lang="en-US" altLang="zh-CN" sz="1200" dirty="0"/>
          </a:p>
          <a:p>
            <a:pPr marL="342900" indent="-171450" algn="l" defTabSz="685800">
              <a:buFont typeface="Arial" panose="020B0604020202020204" pitchFamily="34" charset="0"/>
              <a:buChar char="•"/>
            </a:pPr>
            <a:r>
              <a:rPr lang="en-US" altLang="zh-CN" sz="1200" dirty="0" err="1"/>
              <a:t>AmpD</a:t>
            </a:r>
            <a:r>
              <a:rPr lang="zh-CN" altLang="en-US" sz="1200" dirty="0"/>
              <a:t>从</a:t>
            </a:r>
            <a:r>
              <a:rPr lang="en-US" altLang="zh-CN" sz="1200" dirty="0" err="1"/>
              <a:t>GlcNAc-AnhydroMurNAc</a:t>
            </a:r>
            <a:r>
              <a:rPr lang="zh-CN" altLang="en-US" sz="1200" dirty="0"/>
              <a:t>中去除茎肽成分。</a:t>
            </a:r>
            <a:r>
              <a:rPr lang="en-US" altLang="zh-CN" sz="1200" dirty="0" err="1"/>
              <a:t>NagZ</a:t>
            </a:r>
            <a:r>
              <a:rPr lang="zh-CN" altLang="en-US" sz="1200" dirty="0"/>
              <a:t>裂解</a:t>
            </a:r>
            <a:r>
              <a:rPr lang="en-US" altLang="zh-CN" sz="1200" dirty="0" err="1"/>
              <a:t>GlcNAc</a:t>
            </a:r>
            <a:r>
              <a:rPr lang="en-US" altLang="zh-CN" sz="1200" dirty="0"/>
              <a:t>- </a:t>
            </a:r>
            <a:r>
              <a:rPr lang="en-US" altLang="zh-CN" sz="1200" dirty="0" err="1"/>
              <a:t>anhydromurnac</a:t>
            </a:r>
            <a:r>
              <a:rPr lang="zh-CN" altLang="en-US" sz="1200" dirty="0"/>
              <a:t>生成游离的</a:t>
            </a:r>
            <a:r>
              <a:rPr lang="en-US" altLang="zh-CN" sz="1200" dirty="0" err="1"/>
              <a:t>AnhdroMurNAc</a:t>
            </a:r>
            <a:r>
              <a:rPr lang="en-US" altLang="zh-CN" sz="1200" dirty="0"/>
              <a:t>, </a:t>
            </a:r>
            <a:r>
              <a:rPr lang="en-US" altLang="zh-CN" sz="1200" dirty="0" err="1"/>
              <a:t>GlcNAc</a:t>
            </a:r>
            <a:r>
              <a:rPr lang="zh-CN" altLang="en-US" sz="1200" dirty="0"/>
              <a:t>进入新的</a:t>
            </a:r>
            <a:r>
              <a:rPr lang="en-US" altLang="zh-CN" sz="1200" dirty="0"/>
              <a:t>PG</a:t>
            </a:r>
            <a:r>
              <a:rPr lang="zh-CN" altLang="en-US" sz="1200" dirty="0"/>
              <a:t>生物合成途径。</a:t>
            </a:r>
            <a:endParaRPr lang="en-US" altLang="zh-CN" sz="1200" dirty="0"/>
          </a:p>
          <a:p>
            <a:pPr marL="342900" indent="-171450" algn="l" defTabSz="685800">
              <a:buFont typeface="Arial" panose="020B0604020202020204" pitchFamily="34" charset="0"/>
              <a:buChar char="•"/>
            </a:pPr>
            <a:r>
              <a:rPr lang="en-US" altLang="zh-CN" sz="1200" dirty="0" err="1"/>
              <a:t>Mpl</a:t>
            </a:r>
            <a:r>
              <a:rPr lang="zh-CN" altLang="en-US" sz="1200" dirty="0"/>
              <a:t>将释放的干肽组分连接到</a:t>
            </a:r>
            <a:r>
              <a:rPr lang="en-US" altLang="zh-CN" sz="1200" dirty="0"/>
              <a:t>UDP-</a:t>
            </a:r>
            <a:r>
              <a:rPr lang="en-US" altLang="zh-CN" sz="1200" dirty="0" err="1"/>
              <a:t>MurNAc</a:t>
            </a:r>
            <a:r>
              <a:rPr lang="zh-CN" altLang="en-US" sz="1200" dirty="0"/>
              <a:t>进行</a:t>
            </a:r>
            <a:r>
              <a:rPr lang="en-US" altLang="zh-CN" sz="1200" dirty="0"/>
              <a:t>PG</a:t>
            </a:r>
            <a:r>
              <a:rPr lang="zh-CN" altLang="en-US" sz="1200" dirty="0"/>
              <a:t>前体生物合成。新的</a:t>
            </a:r>
            <a:r>
              <a:rPr lang="en-US" altLang="zh-CN" sz="1200" dirty="0"/>
              <a:t>PG</a:t>
            </a:r>
            <a:r>
              <a:rPr lang="zh-CN" altLang="en-US" sz="1200" dirty="0"/>
              <a:t>亚基被</a:t>
            </a:r>
            <a:r>
              <a:rPr lang="en-US" altLang="zh-CN" sz="1200" dirty="0" err="1"/>
              <a:t>MurJ</a:t>
            </a:r>
            <a:r>
              <a:rPr lang="zh-CN" altLang="en-US" sz="1200" dirty="0"/>
              <a:t>运输到周质中用于合成新的</a:t>
            </a:r>
            <a:r>
              <a:rPr lang="en-US" altLang="zh-CN" sz="1200" dirty="0"/>
              <a:t>PG</a:t>
            </a:r>
          </a:p>
          <a:p>
            <a:pPr marL="171450" algn="l" defTabSz="685800"/>
            <a:r>
              <a:rPr lang="zh-CN" altLang="en-US" sz="1200" b="1" dirty="0"/>
              <a:t>研究结论</a:t>
            </a:r>
            <a:r>
              <a:rPr lang="zh-CN" altLang="en-US" sz="1200" dirty="0"/>
              <a:t>：本文重要的肽聚糖水解酶的活性以及它们在不同物种中的功能差异。有越来越多的证据强调肽聚糖代谢的复杂调节机制，包括蛋白质相互作用，磷酸化和蛋白质降解。</a:t>
            </a:r>
          </a:p>
        </p:txBody>
      </p:sp>
      <p:sp>
        <p:nvSpPr>
          <p:cNvPr id="18" name="文本框 17">
            <a:extLst>
              <a:ext uri="{FF2B5EF4-FFF2-40B4-BE49-F238E27FC236}">
                <a16:creationId xmlns:a16="http://schemas.microsoft.com/office/drawing/2014/main" id="{24478B17-4A18-4E50-BBD7-DA228EE0F0DF}"/>
              </a:ext>
            </a:extLst>
          </p:cNvPr>
          <p:cNvSpPr txBox="1"/>
          <p:nvPr/>
        </p:nvSpPr>
        <p:spPr>
          <a:xfrm>
            <a:off x="0" y="3951449"/>
            <a:ext cx="6857998" cy="738664"/>
          </a:xfrm>
          <a:prstGeom prst="rect">
            <a:avLst/>
          </a:prstGeom>
          <a:noFill/>
        </p:spPr>
        <p:txBody>
          <a:bodyPr wrap="square">
            <a:spAutoFit/>
          </a:bodyPr>
          <a:lstStyle/>
          <a:p>
            <a:pPr algn="ctr"/>
            <a:r>
              <a:rPr lang="en-US" altLang="zh-CN" sz="1400" b="1" i="0" u="none" strike="noStrike" dirty="0">
                <a:solidFill>
                  <a:srgbClr val="555555"/>
                </a:solidFill>
                <a:effectLst/>
                <a:latin typeface="Microsoft Yahei" panose="020B0503020204020204" pitchFamily="34" charset="-122"/>
                <a:ea typeface="Microsoft Yahei" panose="020B0503020204020204" pitchFamily="34" charset="-122"/>
                <a:hlinkClick r:id="rId3"/>
              </a:rPr>
              <a:t>Peptidoglycan biosynthesis and remodeling revisited.</a:t>
            </a:r>
            <a:br>
              <a:rPr lang="en-US" altLang="zh-CN" sz="1400" dirty="0"/>
            </a:br>
            <a:r>
              <a:rPr lang="en-US" altLang="zh-CN" sz="1400" b="0" i="1" u="none" strike="noStrike" dirty="0">
                <a:solidFill>
                  <a:srgbClr val="279EF2"/>
                </a:solidFill>
                <a:effectLst/>
                <a:latin typeface="Microsoft Yahei" panose="020B0503020204020204" pitchFamily="34" charset="-122"/>
                <a:ea typeface="Microsoft Yahei" panose="020B0503020204020204" pitchFamily="34" charset="-122"/>
                <a:hlinkClick r:id="rId4"/>
              </a:rPr>
              <a:t>Advances in Applied Microbiology</a:t>
            </a:r>
            <a:r>
              <a:rPr lang="en-US" altLang="zh-CN" sz="1400" b="0" i="0" dirty="0">
                <a:solidFill>
                  <a:srgbClr val="555555"/>
                </a:solidFill>
                <a:effectLst/>
                <a:latin typeface="Microsoft Yahei" panose="020B0503020204020204" pitchFamily="34" charset="-122"/>
                <a:ea typeface="Microsoft Yahei" panose="020B0503020204020204" pitchFamily="34" charset="-122"/>
              </a:rPr>
              <a:t> ( IF </a:t>
            </a:r>
            <a:r>
              <a:rPr lang="en-US" altLang="zh-CN" sz="1400" b="0" i="0" dirty="0">
                <a:solidFill>
                  <a:srgbClr val="FFA500"/>
                </a:solidFill>
                <a:effectLst/>
                <a:latin typeface="Microsoft Yahei" panose="020B0503020204020204" pitchFamily="34" charset="-122"/>
                <a:ea typeface="Microsoft Yahei" panose="020B0503020204020204" pitchFamily="34" charset="-122"/>
              </a:rPr>
              <a:t>3.343</a:t>
            </a:r>
            <a:r>
              <a:rPr lang="en-US" altLang="zh-CN" sz="1400" b="0" i="0" dirty="0">
                <a:solidFill>
                  <a:srgbClr val="555555"/>
                </a:solidFill>
                <a:effectLst/>
                <a:latin typeface="Microsoft Yahei" panose="020B0503020204020204" pitchFamily="34" charset="-122"/>
                <a:ea typeface="Microsoft Yahei" panose="020B0503020204020204" pitchFamily="34" charset="-122"/>
              </a:rPr>
              <a:t> ) </a:t>
            </a:r>
            <a:r>
              <a:rPr lang="en-US" altLang="zh-CN" sz="1400" b="1" i="0" dirty="0">
                <a:solidFill>
                  <a:srgbClr val="555555"/>
                </a:solidFill>
                <a:effectLst/>
                <a:latin typeface="Microsoft Yahei" panose="020B0503020204020204" pitchFamily="34" charset="-122"/>
                <a:ea typeface="Microsoft Yahei" panose="020B0503020204020204" pitchFamily="34" charset="-122"/>
              </a:rPr>
              <a:t>Pub Date : 2020-05-15</a:t>
            </a:r>
            <a:r>
              <a:rPr lang="en-US" altLang="zh-CN" sz="1400" b="0" i="0" dirty="0">
                <a:solidFill>
                  <a:srgbClr val="555555"/>
                </a:solidFill>
                <a:effectLst/>
                <a:latin typeface="Microsoft Yahei" panose="020B0503020204020204" pitchFamily="34" charset="-122"/>
                <a:ea typeface="Microsoft Yahei" panose="020B0503020204020204" pitchFamily="34" charset="-122"/>
              </a:rPr>
              <a:t> </a:t>
            </a:r>
            <a:r>
              <a:rPr lang="en-US" altLang="zh-CN" sz="1400" b="0" i="1" dirty="0">
                <a:solidFill>
                  <a:srgbClr val="555555"/>
                </a:solidFill>
                <a:effectLst/>
                <a:latin typeface="Microsoft Yahei" panose="020B0503020204020204" pitchFamily="34" charset="-122"/>
                <a:ea typeface="Microsoft Yahei" panose="020B0503020204020204" pitchFamily="34" charset="-122"/>
              </a:rPr>
              <a:t>, DOI: </a:t>
            </a:r>
            <a:r>
              <a:rPr lang="en-US" altLang="zh-CN" sz="1400" b="0" i="1" u="none" strike="noStrike" dirty="0">
                <a:solidFill>
                  <a:srgbClr val="279EF2"/>
                </a:solidFill>
                <a:effectLst/>
                <a:latin typeface="Microsoft Yahei" panose="020B0503020204020204" pitchFamily="34" charset="-122"/>
                <a:ea typeface="Microsoft Yahei" panose="020B0503020204020204" pitchFamily="34" charset="-122"/>
                <a:hlinkClick r:id="rId3"/>
              </a:rPr>
              <a:t>10.1016/bs.aambs.2020.04.001</a:t>
            </a:r>
            <a:endParaRPr lang="zh-CN" altLang="en-US" sz="1400" dirty="0"/>
          </a:p>
        </p:txBody>
      </p:sp>
      <p:pic>
        <p:nvPicPr>
          <p:cNvPr id="22" name="图片 21">
            <a:extLst>
              <a:ext uri="{FF2B5EF4-FFF2-40B4-BE49-F238E27FC236}">
                <a16:creationId xmlns:a16="http://schemas.microsoft.com/office/drawing/2014/main" id="{9DEDDF80-4DE2-4062-B686-311C4DA41E70}"/>
              </a:ext>
            </a:extLst>
          </p:cNvPr>
          <p:cNvPicPr>
            <a:picLocks noChangeAspect="1"/>
          </p:cNvPicPr>
          <p:nvPr/>
        </p:nvPicPr>
        <p:blipFill>
          <a:blip r:embed="rId5"/>
          <a:stretch>
            <a:fillRect/>
          </a:stretch>
        </p:blipFill>
        <p:spPr>
          <a:xfrm>
            <a:off x="272343" y="660293"/>
            <a:ext cx="6313313" cy="4630152"/>
          </a:xfrm>
          <a:prstGeom prst="rect">
            <a:avLst/>
          </a:prstGeom>
        </p:spPr>
      </p:pic>
      <p:sp>
        <p:nvSpPr>
          <p:cNvPr id="8" name="文本框 7">
            <a:extLst>
              <a:ext uri="{FF2B5EF4-FFF2-40B4-BE49-F238E27FC236}">
                <a16:creationId xmlns:a16="http://schemas.microsoft.com/office/drawing/2014/main" id="{269CE7E7-EA71-44C1-93F1-4D7595250EDE}"/>
              </a:ext>
            </a:extLst>
          </p:cNvPr>
          <p:cNvSpPr txBox="1"/>
          <p:nvPr/>
        </p:nvSpPr>
        <p:spPr>
          <a:xfrm>
            <a:off x="-1" y="9167336"/>
            <a:ext cx="6857999" cy="738664"/>
          </a:xfrm>
          <a:prstGeom prst="rect">
            <a:avLst/>
          </a:prstGeom>
          <a:noFill/>
        </p:spPr>
        <p:txBody>
          <a:bodyPr wrap="square">
            <a:spAutoFit/>
          </a:bodyPr>
          <a:lstStyle/>
          <a:p>
            <a:pPr algn="ctr"/>
            <a:r>
              <a:rPr lang="en-US" altLang="zh-CN" sz="1400" b="1" i="0" u="none" strike="noStrike" dirty="0">
                <a:solidFill>
                  <a:srgbClr val="555555"/>
                </a:solidFill>
                <a:effectLst/>
                <a:latin typeface="Microsoft Yahei" panose="020B0503020204020204" pitchFamily="34" charset="-122"/>
                <a:ea typeface="Microsoft Yahei" panose="020B0503020204020204" pitchFamily="34" charset="-122"/>
                <a:hlinkClick r:id="rId3"/>
              </a:rPr>
              <a:t>Peptidoglycan biosynthesis and remodeling revisited.</a:t>
            </a:r>
            <a:br>
              <a:rPr lang="en-US" altLang="zh-CN" sz="1400" dirty="0"/>
            </a:br>
            <a:r>
              <a:rPr lang="en-US" altLang="zh-CN" sz="1400" b="0" i="1" u="none" strike="noStrike" dirty="0">
                <a:solidFill>
                  <a:srgbClr val="279EF2"/>
                </a:solidFill>
                <a:effectLst/>
                <a:latin typeface="Microsoft Yahei" panose="020B0503020204020204" pitchFamily="34" charset="-122"/>
                <a:ea typeface="Microsoft Yahei" panose="020B0503020204020204" pitchFamily="34" charset="-122"/>
                <a:hlinkClick r:id="rId4"/>
              </a:rPr>
              <a:t>Advances in Applied Microbiology</a:t>
            </a:r>
            <a:r>
              <a:rPr lang="en-US" altLang="zh-CN" sz="1400" b="0" i="0" dirty="0">
                <a:solidFill>
                  <a:srgbClr val="555555"/>
                </a:solidFill>
                <a:effectLst/>
                <a:latin typeface="Microsoft Yahei" panose="020B0503020204020204" pitchFamily="34" charset="-122"/>
                <a:ea typeface="Microsoft Yahei" panose="020B0503020204020204" pitchFamily="34" charset="-122"/>
              </a:rPr>
              <a:t> ( IF </a:t>
            </a:r>
            <a:r>
              <a:rPr lang="en-US" altLang="zh-CN" sz="1400" b="0" i="0" dirty="0">
                <a:solidFill>
                  <a:srgbClr val="FFA500"/>
                </a:solidFill>
                <a:effectLst/>
                <a:latin typeface="Microsoft Yahei" panose="020B0503020204020204" pitchFamily="34" charset="-122"/>
                <a:ea typeface="Microsoft Yahei" panose="020B0503020204020204" pitchFamily="34" charset="-122"/>
              </a:rPr>
              <a:t>3.343</a:t>
            </a:r>
            <a:r>
              <a:rPr lang="en-US" altLang="zh-CN" sz="1400" b="0" i="0" dirty="0">
                <a:solidFill>
                  <a:srgbClr val="555555"/>
                </a:solidFill>
                <a:effectLst/>
                <a:latin typeface="Microsoft Yahei" panose="020B0503020204020204" pitchFamily="34" charset="-122"/>
                <a:ea typeface="Microsoft Yahei" panose="020B0503020204020204" pitchFamily="34" charset="-122"/>
              </a:rPr>
              <a:t> ) </a:t>
            </a:r>
            <a:r>
              <a:rPr lang="en-US" altLang="zh-CN" sz="1400" b="1" i="0" dirty="0">
                <a:solidFill>
                  <a:srgbClr val="555555"/>
                </a:solidFill>
                <a:effectLst/>
                <a:latin typeface="Microsoft Yahei" panose="020B0503020204020204" pitchFamily="34" charset="-122"/>
                <a:ea typeface="Microsoft Yahei" panose="020B0503020204020204" pitchFamily="34" charset="-122"/>
              </a:rPr>
              <a:t>Pub Date : 2020-05-15</a:t>
            </a:r>
            <a:r>
              <a:rPr lang="en-US" altLang="zh-CN" sz="1400" b="0" i="0" dirty="0">
                <a:solidFill>
                  <a:srgbClr val="555555"/>
                </a:solidFill>
                <a:effectLst/>
                <a:latin typeface="Microsoft Yahei" panose="020B0503020204020204" pitchFamily="34" charset="-122"/>
                <a:ea typeface="Microsoft Yahei" panose="020B0503020204020204" pitchFamily="34" charset="-122"/>
              </a:rPr>
              <a:t> </a:t>
            </a:r>
            <a:r>
              <a:rPr lang="en-US" altLang="zh-CN" sz="1400" b="0" i="1" dirty="0">
                <a:solidFill>
                  <a:srgbClr val="555555"/>
                </a:solidFill>
                <a:effectLst/>
                <a:latin typeface="Microsoft Yahei" panose="020B0503020204020204" pitchFamily="34" charset="-122"/>
                <a:ea typeface="Microsoft Yahei" panose="020B0503020204020204" pitchFamily="34" charset="-122"/>
              </a:rPr>
              <a:t>, DOI: </a:t>
            </a:r>
            <a:r>
              <a:rPr lang="en-US" altLang="zh-CN" sz="1400" b="0" i="1" u="none" strike="noStrike" dirty="0">
                <a:solidFill>
                  <a:srgbClr val="279EF2"/>
                </a:solidFill>
                <a:effectLst/>
                <a:latin typeface="Microsoft Yahei" panose="020B0503020204020204" pitchFamily="34" charset="-122"/>
                <a:ea typeface="Microsoft Yahei" panose="020B0503020204020204" pitchFamily="34" charset="-122"/>
                <a:hlinkClick r:id="rId3"/>
              </a:rPr>
              <a:t>10.1016/bs.aambs.2020.04.001</a:t>
            </a:r>
            <a:endParaRPr lang="zh-CN" altLang="en-US" sz="1400" dirty="0"/>
          </a:p>
        </p:txBody>
      </p:sp>
    </p:spTree>
    <p:extLst>
      <p:ext uri="{BB962C8B-B14F-4D97-AF65-F5344CB8AC3E}">
        <p14:creationId xmlns:p14="http://schemas.microsoft.com/office/powerpoint/2010/main" val="3284688325"/>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1BBCC0"/>
      </a:accent1>
      <a:accent2>
        <a:srgbClr val="1F3868"/>
      </a:accent2>
      <a:accent3>
        <a:srgbClr val="687AA7"/>
      </a:accent3>
      <a:accent4>
        <a:srgbClr val="9CA5C7"/>
      </a:accent4>
      <a:accent5>
        <a:srgbClr val="A5A5A5"/>
      </a:accent5>
      <a:accent6>
        <a:srgbClr val="C9C9C9"/>
      </a:accent6>
      <a:hlink>
        <a:srgbClr val="1BBCC0"/>
      </a:hlink>
      <a:folHlink>
        <a:srgbClr val="BFBFB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1983</TotalTime>
  <Words>6124</Words>
  <Application>Microsoft Office PowerPoint</Application>
  <PresentationFormat>A4 纸张(210x297 毫米)</PresentationFormat>
  <Paragraphs>205</Paragraphs>
  <Slides>19</Slides>
  <Notes>17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vt:i4>
      </vt:variant>
    </vt:vector>
  </HeadingPairs>
  <TitlesOfParts>
    <vt:vector size="30" baseType="lpstr">
      <vt:lpstr>等线</vt:lpstr>
      <vt:lpstr>等线 Light</vt:lpstr>
      <vt:lpstr>仿宋</vt:lpstr>
      <vt:lpstr>华文仿宋</vt:lpstr>
      <vt:lpstr>微软雅黑</vt:lpstr>
      <vt:lpstr>杨任东竹石体-Medium</vt:lpstr>
      <vt:lpstr>幼圆</vt:lpstr>
      <vt:lpstr>-apple-system</vt:lpstr>
      <vt:lpstr>-apple-system-font</vt:lpstr>
      <vt:lpstr>Arial</vt:lpstr>
      <vt:lpstr>Office 主题​​</vt:lpstr>
      <vt:lpstr>肠道菌群 </vt:lpstr>
      <vt:lpstr>中药与菌群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肠道菌群 </dc:title>
  <dc:creator>Chen Yang</dc:creator>
  <cp:lastModifiedBy>Chen Yang</cp:lastModifiedBy>
  <cp:revision>38</cp:revision>
  <dcterms:created xsi:type="dcterms:W3CDTF">2020-10-20T01:18:41Z</dcterms:created>
  <dcterms:modified xsi:type="dcterms:W3CDTF">2020-10-28T06:33:27Z</dcterms:modified>
</cp:coreProperties>
</file>